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33"/>
    <a:srgbClr val="CC9900"/>
    <a:srgbClr val="FF9900"/>
    <a:srgbClr val="00CC66"/>
    <a:srgbClr val="00FF00"/>
    <a:srgbClr val="66FF33"/>
    <a:srgbClr val="61942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A4C5F-97C7-41AC-B249-11DF8DCFE68F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6B9DA-3E2B-4A26-BBEA-1C47AD0E95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113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6B9DA-3E2B-4A26-BBEA-1C47AD0E953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8149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484368" cy="1656184"/>
          </a:xfrm>
        </p:spPr>
        <p:txBody>
          <a:bodyPr/>
          <a:lstStyle/>
          <a:p>
            <a:r>
              <a:rPr lang="ru-RU" b="1" dirty="0">
                <a:solidFill>
                  <a:srgbClr val="663300"/>
                </a:solidFill>
              </a:rPr>
              <a:t>История переселения моих предков на </a:t>
            </a:r>
            <a:r>
              <a:rPr lang="ru-RU" b="1" dirty="0" smtClean="0">
                <a:solidFill>
                  <a:srgbClr val="663300"/>
                </a:solidFill>
              </a:rPr>
              <a:t>Алтай.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886200"/>
            <a:ext cx="4680520" cy="227910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663300"/>
                </a:solidFill>
              </a:rPr>
              <a:t>Выполнил: Жданов Максим, </a:t>
            </a:r>
          </a:p>
          <a:p>
            <a:pPr algn="l"/>
            <a:r>
              <a:rPr lang="ru-RU" sz="2400" b="1" dirty="0" smtClean="0">
                <a:solidFill>
                  <a:srgbClr val="663300"/>
                </a:solidFill>
              </a:rPr>
              <a:t>3 Б </a:t>
            </a:r>
            <a:r>
              <a:rPr lang="ru-RU" sz="2400" b="1" dirty="0" smtClean="0">
                <a:solidFill>
                  <a:srgbClr val="663300"/>
                </a:solidFill>
              </a:rPr>
              <a:t>класс, МБОУ «Гимназия №42»</a:t>
            </a:r>
          </a:p>
          <a:p>
            <a:pPr algn="l"/>
            <a:r>
              <a:rPr lang="ru-RU" sz="2400" b="1" dirty="0" smtClean="0">
                <a:solidFill>
                  <a:srgbClr val="663300"/>
                </a:solidFill>
              </a:rPr>
              <a:t>Руководитель: </a:t>
            </a:r>
            <a:r>
              <a:rPr lang="ru-RU" sz="2400" b="1" dirty="0" err="1" smtClean="0">
                <a:solidFill>
                  <a:srgbClr val="663300"/>
                </a:solidFill>
              </a:rPr>
              <a:t>Сенчук</a:t>
            </a:r>
            <a:r>
              <a:rPr lang="ru-RU" sz="2400" b="1" dirty="0" smtClean="0">
                <a:solidFill>
                  <a:srgbClr val="663300"/>
                </a:solidFill>
              </a:rPr>
              <a:t> Татьяна Васильевна</a:t>
            </a:r>
            <a:endParaRPr lang="ru-RU" sz="2400" b="1" dirty="0">
              <a:solidFill>
                <a:srgbClr val="66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2550" y="613573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3300"/>
                </a:solidFill>
              </a:rPr>
              <a:t>Барнаул</a:t>
            </a:r>
            <a:r>
              <a:rPr lang="ru-RU" smtClean="0">
                <a:solidFill>
                  <a:srgbClr val="663300"/>
                </a:solidFill>
              </a:rPr>
              <a:t>, </a:t>
            </a:r>
            <a:r>
              <a:rPr lang="ru-RU" smtClean="0">
                <a:solidFill>
                  <a:srgbClr val="663300"/>
                </a:solidFill>
              </a:rPr>
              <a:t>2020 </a:t>
            </a:r>
            <a:r>
              <a:rPr lang="ru-RU" dirty="0" smtClean="0">
                <a:solidFill>
                  <a:srgbClr val="663300"/>
                </a:solidFill>
              </a:rPr>
              <a:t>г.</a:t>
            </a:r>
            <a:endParaRPr lang="ru-RU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74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663300"/>
                </a:solidFill>
                <a:latin typeface="+mj-lt"/>
                <a:ea typeface="+mj-ea"/>
                <a:cs typeface="+mj-cs"/>
              </a:rPr>
              <a:t>	Знать </a:t>
            </a:r>
            <a:r>
              <a:rPr lang="ru-RU" sz="4000" b="1" dirty="0">
                <a:solidFill>
                  <a:srgbClr val="663300"/>
                </a:solidFill>
                <a:latin typeface="+mj-lt"/>
                <a:ea typeface="+mj-ea"/>
                <a:cs typeface="+mj-cs"/>
              </a:rPr>
              <a:t>историю своей семьи – это очень важно для человека. </a:t>
            </a:r>
            <a:endParaRPr lang="ru-RU" sz="4000" b="1" dirty="0" smtClean="0">
              <a:solidFill>
                <a:srgbClr val="66330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663300"/>
                </a:solidFill>
                <a:latin typeface="+mj-lt"/>
                <a:ea typeface="+mj-ea"/>
                <a:cs typeface="+mj-cs"/>
              </a:rPr>
              <a:t>	Жизненный </a:t>
            </a:r>
            <a:r>
              <a:rPr lang="ru-RU" sz="4000" b="1" dirty="0">
                <a:solidFill>
                  <a:srgbClr val="663300"/>
                </a:solidFill>
                <a:latin typeface="+mj-lt"/>
                <a:ea typeface="+mj-ea"/>
                <a:cs typeface="+mj-cs"/>
              </a:rPr>
              <a:t>опыт наших предков помогает нам по жизни. </a:t>
            </a:r>
            <a:endParaRPr lang="ru-RU" sz="4000" b="1" dirty="0" smtClean="0">
              <a:solidFill>
                <a:srgbClr val="66330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663300"/>
                </a:solidFill>
                <a:latin typeface="+mj-lt"/>
                <a:ea typeface="+mj-ea"/>
                <a:cs typeface="+mj-cs"/>
              </a:rPr>
              <a:t>	Помня </a:t>
            </a:r>
            <a:r>
              <a:rPr lang="ru-RU" sz="4000" b="1" dirty="0">
                <a:solidFill>
                  <a:srgbClr val="663300"/>
                </a:solidFill>
                <a:latin typeface="+mj-lt"/>
                <a:ea typeface="+mj-ea"/>
                <a:cs typeface="+mj-cs"/>
              </a:rPr>
              <a:t>своих родственников, мы отдаем им дань уважения.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27264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39552" y="476673"/>
            <a:ext cx="7772400" cy="432047"/>
          </a:xfrm>
        </p:spPr>
        <p:txBody>
          <a:bodyPr>
            <a:noAutofit/>
          </a:bodyPr>
          <a:lstStyle/>
          <a:p>
            <a:r>
              <a:rPr lang="ru-RU" sz="2000" u="sng" dirty="0">
                <a:solidFill>
                  <a:srgbClr val="663300"/>
                </a:solidFill>
                <a:latin typeface="+mn-lt"/>
                <a:ea typeface="+mn-ea"/>
                <a:cs typeface="+mn-cs"/>
              </a:rPr>
              <a:t>Цель исследования:</a:t>
            </a:r>
            <a:r>
              <a:rPr lang="ru-RU" sz="2800" u="sng" dirty="0">
                <a:solidFill>
                  <a:srgbClr val="663300"/>
                </a:solidFill>
              </a:rPr>
              <a:t/>
            </a:r>
            <a:br>
              <a:rPr lang="ru-RU" sz="2800" u="sng" dirty="0">
                <a:solidFill>
                  <a:srgbClr val="663300"/>
                </a:solidFill>
              </a:rPr>
            </a:br>
            <a:endParaRPr lang="ru-RU" sz="2800" u="sng" dirty="0">
              <a:solidFill>
                <a:srgbClr val="6633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type="body" idx="1"/>
          </p:nvPr>
        </p:nvSpPr>
        <p:spPr>
          <a:xfrm>
            <a:off x="489653" y="2060848"/>
            <a:ext cx="7772400" cy="432048"/>
          </a:xfrm>
        </p:spPr>
        <p:txBody>
          <a:bodyPr>
            <a:normAutofit/>
          </a:bodyPr>
          <a:lstStyle/>
          <a:p>
            <a:r>
              <a:rPr lang="ru-RU" b="1" u="sng" cap="all" dirty="0">
                <a:solidFill>
                  <a:srgbClr val="663300"/>
                </a:solidFill>
              </a:rPr>
              <a:t>Задачи </a:t>
            </a:r>
            <a:r>
              <a:rPr lang="ru-RU" b="1" u="sng" cap="all" dirty="0" smtClean="0">
                <a:solidFill>
                  <a:srgbClr val="663300"/>
                </a:solidFill>
              </a:rPr>
              <a:t>исследования: </a:t>
            </a:r>
            <a:endParaRPr lang="ru-RU" b="1" u="sng" cap="all" dirty="0">
              <a:solidFill>
                <a:srgbClr val="663300"/>
              </a:solidFill>
            </a:endParaRPr>
          </a:p>
        </p:txBody>
      </p:sp>
      <p:sp>
        <p:nvSpPr>
          <p:cNvPr id="10" name="Объект 4"/>
          <p:cNvSpPr txBox="1">
            <a:spLocks/>
          </p:cNvSpPr>
          <p:nvPr/>
        </p:nvSpPr>
        <p:spPr>
          <a:xfrm>
            <a:off x="611560" y="980728"/>
            <a:ext cx="777240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cap="all" dirty="0">
                <a:solidFill>
                  <a:srgbClr val="663300"/>
                </a:solidFill>
              </a:rPr>
              <a:t>составить свое генеалогического древо, изучить историю переселения моих родственников на Алтай</a:t>
            </a: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489652" y="2564904"/>
            <a:ext cx="8474836" cy="2808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663300"/>
                </a:solidFill>
              </a:rPr>
              <a:t>1.	Узнать историю моей фамилии.</a:t>
            </a:r>
          </a:p>
          <a:p>
            <a:r>
              <a:rPr lang="ru-RU" dirty="0">
                <a:solidFill>
                  <a:srgbClr val="663300"/>
                </a:solidFill>
              </a:rPr>
              <a:t>2.	Выяснить фамилии и имена моих предков, годы их рождения.</a:t>
            </a:r>
          </a:p>
          <a:p>
            <a:r>
              <a:rPr lang="ru-RU" dirty="0">
                <a:solidFill>
                  <a:srgbClr val="663300"/>
                </a:solidFill>
              </a:rPr>
              <a:t>3.	Изучить семейные фото, архивные данные.</a:t>
            </a:r>
          </a:p>
          <a:p>
            <a:r>
              <a:rPr lang="ru-RU" dirty="0">
                <a:solidFill>
                  <a:srgbClr val="663300"/>
                </a:solidFill>
              </a:rPr>
              <a:t>4.	Выяснить, где родились и по каким причинам переехали на Алтай.</a:t>
            </a:r>
          </a:p>
          <a:p>
            <a:r>
              <a:rPr lang="ru-RU" dirty="0">
                <a:solidFill>
                  <a:srgbClr val="663300"/>
                </a:solidFill>
              </a:rPr>
              <a:t>5.	 Составить карту перемещения</a:t>
            </a:r>
          </a:p>
          <a:p>
            <a:r>
              <a:rPr lang="ru-RU" dirty="0">
                <a:solidFill>
                  <a:srgbClr val="663300"/>
                </a:solidFill>
              </a:rPr>
              <a:t>6.	Узнать, чем занимались, где работали мои родственники.</a:t>
            </a:r>
          </a:p>
          <a:p>
            <a:r>
              <a:rPr lang="ru-RU" dirty="0">
                <a:solidFill>
                  <a:srgbClr val="663300"/>
                </a:solidFill>
              </a:rPr>
              <a:t>7.	Обобщить собранную информацию.</a:t>
            </a:r>
          </a:p>
        </p:txBody>
      </p:sp>
    </p:spTree>
    <p:extLst>
      <p:ext uri="{BB962C8B-B14F-4D97-AF65-F5344CB8AC3E}">
        <p14:creationId xmlns:p14="http://schemas.microsoft.com/office/powerpoint/2010/main" xmlns="" val="226369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663300"/>
                </a:solidFill>
                <a:latin typeface="+mn-lt"/>
                <a:ea typeface="+mn-ea"/>
                <a:cs typeface="+mn-cs"/>
              </a:rPr>
              <a:t>История появления моей фамилии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2900" dirty="0" smtClean="0">
                <a:solidFill>
                  <a:srgbClr val="663300"/>
                </a:solidFill>
              </a:rPr>
              <a:t>	Основой </a:t>
            </a:r>
            <a:r>
              <a:rPr lang="ru-RU" sz="2900" dirty="0">
                <a:solidFill>
                  <a:srgbClr val="663300"/>
                </a:solidFill>
              </a:rPr>
              <a:t>фамилии Жданов послужило мирское имя </a:t>
            </a:r>
            <a:r>
              <a:rPr lang="ru-RU" sz="2900" dirty="0" err="1">
                <a:solidFill>
                  <a:srgbClr val="663300"/>
                </a:solidFill>
              </a:rPr>
              <a:t>Ждан</a:t>
            </a:r>
            <a:r>
              <a:rPr lang="ru-RU" sz="2900" dirty="0">
                <a:solidFill>
                  <a:srgbClr val="663300"/>
                </a:solidFill>
              </a:rPr>
              <a:t>. Такое имя присоединялось родителями ребенка к имени, полученному им при крещении.</a:t>
            </a:r>
          </a:p>
          <a:p>
            <a:pPr marL="0" indent="0" algn="just">
              <a:buNone/>
            </a:pPr>
            <a:r>
              <a:rPr lang="ru-RU" sz="2900" dirty="0" smtClean="0">
                <a:solidFill>
                  <a:srgbClr val="663300"/>
                </a:solidFill>
              </a:rPr>
              <a:t>	Древнерусское </a:t>
            </a:r>
            <a:r>
              <a:rPr lang="ru-RU" sz="2900" dirty="0">
                <a:solidFill>
                  <a:srgbClr val="663300"/>
                </a:solidFill>
              </a:rPr>
              <a:t>мирское имя </a:t>
            </a:r>
            <a:r>
              <a:rPr lang="ru-RU" sz="2900" dirty="0" err="1">
                <a:solidFill>
                  <a:srgbClr val="663300"/>
                </a:solidFill>
              </a:rPr>
              <a:t>Ждан</a:t>
            </a:r>
            <a:r>
              <a:rPr lang="ru-RU" sz="2900" dirty="0">
                <a:solidFill>
                  <a:srgbClr val="663300"/>
                </a:solidFill>
              </a:rPr>
              <a:t> было очень распространено. Этим именем родители награждали долгожданного, желанного ребенка. В женском варианте это имя звучало как </a:t>
            </a:r>
            <a:r>
              <a:rPr lang="ru-RU" sz="2900" dirty="0" err="1">
                <a:solidFill>
                  <a:srgbClr val="663300"/>
                </a:solidFill>
              </a:rPr>
              <a:t>Ждана</a:t>
            </a:r>
            <a:r>
              <a:rPr lang="ru-RU" sz="2900" dirty="0" smtClean="0">
                <a:solidFill>
                  <a:srgbClr val="66330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2900" dirty="0" smtClean="0">
                <a:solidFill>
                  <a:srgbClr val="663300"/>
                </a:solidFill>
              </a:rPr>
              <a:t>	Имя </a:t>
            </a:r>
            <a:r>
              <a:rPr lang="ru-RU" sz="2900" dirty="0" err="1">
                <a:solidFill>
                  <a:srgbClr val="663300"/>
                </a:solidFill>
              </a:rPr>
              <a:t>Ждан</a:t>
            </a:r>
            <a:r>
              <a:rPr lang="ru-RU" sz="2900" dirty="0">
                <a:solidFill>
                  <a:srgbClr val="663300"/>
                </a:solidFill>
              </a:rPr>
              <a:t> и образованные от него фамилии являются одними из древнейших и самых распространенных на Руси.</a:t>
            </a:r>
          </a:p>
          <a:p>
            <a:pPr marL="0" indent="0">
              <a:buNone/>
            </a:pPr>
            <a:endParaRPr lang="ru-RU" sz="2900" dirty="0">
              <a:solidFill>
                <a:srgbClr val="663300"/>
              </a:solidFill>
            </a:endParaRPr>
          </a:p>
          <a:p>
            <a:pPr marL="0" indent="0" algn="just">
              <a:buNone/>
            </a:pPr>
            <a:r>
              <a:rPr lang="ru-RU" sz="2900" dirty="0" smtClean="0">
                <a:solidFill>
                  <a:srgbClr val="663300"/>
                </a:solidFill>
              </a:rPr>
              <a:t>	В </a:t>
            </a:r>
            <a:r>
              <a:rPr lang="ru-RU" sz="2900" dirty="0">
                <a:solidFill>
                  <a:srgbClr val="663300"/>
                </a:solidFill>
              </a:rPr>
              <a:t>XV–XVI веках </a:t>
            </a:r>
            <a:r>
              <a:rPr lang="ru-RU" sz="2900" dirty="0" smtClean="0">
                <a:solidFill>
                  <a:srgbClr val="663300"/>
                </a:solidFill>
              </a:rPr>
              <a:t>начинают </a:t>
            </a:r>
            <a:r>
              <a:rPr lang="ru-RU" sz="2900" dirty="0">
                <a:solidFill>
                  <a:srgbClr val="663300"/>
                </a:solidFill>
              </a:rPr>
              <a:t>закрепляться и передаваться из поколения в поколение фамилии, обозначающие принадлежность человека к конкретной семье</a:t>
            </a:r>
            <a:r>
              <a:rPr lang="ru-RU" sz="2900" dirty="0" smtClean="0">
                <a:solidFill>
                  <a:srgbClr val="66330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2900" dirty="0" smtClean="0">
                <a:solidFill>
                  <a:srgbClr val="663300"/>
                </a:solidFill>
              </a:rPr>
              <a:t>	Потомки </a:t>
            </a:r>
            <a:r>
              <a:rPr lang="ru-RU" sz="2900" dirty="0">
                <a:solidFill>
                  <a:srgbClr val="663300"/>
                </a:solidFill>
              </a:rPr>
              <a:t>человека, обладавшего именем </a:t>
            </a:r>
            <a:r>
              <a:rPr lang="ru-RU" sz="2900" dirty="0" err="1">
                <a:solidFill>
                  <a:srgbClr val="663300"/>
                </a:solidFill>
              </a:rPr>
              <a:t>Ждан</a:t>
            </a:r>
            <a:r>
              <a:rPr lang="ru-RU" sz="2900" dirty="0">
                <a:solidFill>
                  <a:srgbClr val="663300"/>
                </a:solidFill>
              </a:rPr>
              <a:t>, со временем получили фамилию </a:t>
            </a:r>
            <a:r>
              <a:rPr lang="ru-RU" sz="2900" dirty="0" smtClean="0">
                <a:solidFill>
                  <a:srgbClr val="663300"/>
                </a:solidFill>
              </a:rPr>
              <a:t>Ждановы.</a:t>
            </a:r>
            <a:endParaRPr lang="ru-RU" sz="2900" dirty="0">
              <a:solidFill>
                <a:srgbClr val="6633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597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210146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663300"/>
                </a:solidFill>
              </a:rPr>
              <a:t>Генеалогическое древо </a:t>
            </a:r>
            <a:r>
              <a:rPr lang="ru-RU" sz="4000" b="1" dirty="0" smtClean="0">
                <a:solidFill>
                  <a:srgbClr val="663300"/>
                </a:solidFill>
              </a:rPr>
              <a:t/>
            </a:r>
            <a:br>
              <a:rPr lang="ru-RU" sz="4000" b="1" dirty="0" smtClean="0">
                <a:solidFill>
                  <a:srgbClr val="663300"/>
                </a:solidFill>
              </a:rPr>
            </a:br>
            <a:r>
              <a:rPr lang="ru-RU" sz="4000" b="1" dirty="0" smtClean="0">
                <a:solidFill>
                  <a:srgbClr val="663300"/>
                </a:solidFill>
              </a:rPr>
              <a:t>семьи </a:t>
            </a:r>
            <a:r>
              <a:rPr lang="ru-RU" sz="4000" b="1" dirty="0">
                <a:solidFill>
                  <a:srgbClr val="663300"/>
                </a:solidFill>
              </a:rPr>
              <a:t>Ждановых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41" t="21142" b="18997"/>
          <a:stretch/>
        </p:blipFill>
        <p:spPr bwMode="auto">
          <a:xfrm>
            <a:off x="149290" y="3069771"/>
            <a:ext cx="8891513" cy="306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2736" y="1743644"/>
            <a:ext cx="7923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663300"/>
                </a:solidFill>
              </a:rPr>
              <a:t>Родословное, или генеалогическое древо — схематичное представление родственных связей, родословной росписи в виде условно-символического «дерева», у «корней» которого указывается родоначальник, на «стволе» — представители основной (по старшинству) линии рода. </a:t>
            </a:r>
          </a:p>
        </p:txBody>
      </p:sp>
    </p:spTree>
    <p:extLst>
      <p:ext uri="{BB962C8B-B14F-4D97-AF65-F5344CB8AC3E}">
        <p14:creationId xmlns:p14="http://schemas.microsoft.com/office/powerpoint/2010/main" xmlns="" val="222936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617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Мои прапрадедушка и прапрабабушка по папиной линии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89247"/>
            <a:ext cx="1877731" cy="223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072813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Родственники </a:t>
            </a:r>
            <a:r>
              <a:rPr lang="ru-RU" dirty="0"/>
              <a:t>по папиной линии являются коренными сибиряками.  Жили они в селе </a:t>
            </a:r>
            <a:r>
              <a:rPr lang="ru-RU" dirty="0" err="1"/>
              <a:t>Рогозиха</a:t>
            </a:r>
            <a:r>
              <a:rPr lang="ru-RU" dirty="0"/>
              <a:t>  Павловского района, Алтайского края (ранее Томская губерния). </a:t>
            </a:r>
            <a:r>
              <a:rPr lang="ru-RU" dirty="0" smtClean="0"/>
              <a:t>Прапрадедушки работали </a:t>
            </a:r>
            <a:r>
              <a:rPr lang="ru-RU" dirty="0"/>
              <a:t>в поле, прапрабабушки помогали мужчинам в поле, вели хозяйство, занимались домом и детьми, т.к. семьи были многодетными.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4105465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Жданов Семен, 1884 г.р., Алтайский край, Павловский район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0808"/>
            <a:ext cx="1728192" cy="223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0" y="4149483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Подхомутникова</a:t>
            </a:r>
            <a:r>
              <a:rPr lang="ru-RU" dirty="0"/>
              <a:t> </a:t>
            </a:r>
            <a:r>
              <a:rPr lang="ru-RU" dirty="0" err="1"/>
              <a:t>Федосья</a:t>
            </a:r>
            <a:r>
              <a:rPr lang="ru-RU" dirty="0"/>
              <a:t> Николаевна, </a:t>
            </a:r>
            <a:r>
              <a:rPr lang="ru-RU" dirty="0" smtClean="0"/>
              <a:t>1897 г.р., </a:t>
            </a:r>
            <a:r>
              <a:rPr lang="ru-RU" dirty="0"/>
              <a:t>Алтайский край, Павловский район</a:t>
            </a:r>
          </a:p>
        </p:txBody>
      </p:sp>
    </p:spTree>
    <p:extLst>
      <p:ext uri="{BB962C8B-B14F-4D97-AF65-F5344CB8AC3E}">
        <p14:creationId xmlns:p14="http://schemas.microsoft.com/office/powerpoint/2010/main" xmlns="" val="120089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Мои прапрадедушка и прапрабабушка по </a:t>
            </a:r>
            <a:r>
              <a:rPr lang="ru-RU" dirty="0" smtClean="0"/>
              <a:t>маминой </a:t>
            </a:r>
            <a:r>
              <a:rPr lang="ru-RU" dirty="0"/>
              <a:t>линии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1597290" cy="181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0422" y="3573016"/>
            <a:ext cx="35975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Шимков</a:t>
            </a:r>
            <a:r>
              <a:rPr lang="ru-RU" dirty="0"/>
              <a:t> Федор Васильевич, </a:t>
            </a:r>
            <a:r>
              <a:rPr lang="ru-RU" dirty="0" smtClean="0"/>
              <a:t>1895 г.р</a:t>
            </a:r>
            <a:r>
              <a:rPr lang="ru-RU" dirty="0"/>
              <a:t>., Украина. </a:t>
            </a:r>
            <a:r>
              <a:rPr lang="ru-RU" dirty="0" smtClean="0"/>
              <a:t>Приехал </a:t>
            </a:r>
            <a:r>
              <a:rPr lang="ru-RU" dirty="0"/>
              <a:t>в Алтайский край из Украины во времена революционных волнений (1917г.)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Его жена </a:t>
            </a:r>
            <a:r>
              <a:rPr lang="ru-RU" dirty="0" err="1"/>
              <a:t>Шимкова</a:t>
            </a:r>
            <a:r>
              <a:rPr lang="ru-RU" dirty="0"/>
              <a:t> (Инюшина) </a:t>
            </a:r>
            <a:r>
              <a:rPr lang="ru-RU" dirty="0" err="1"/>
              <a:t>Просковья</a:t>
            </a:r>
            <a:r>
              <a:rPr lang="ru-RU" dirty="0"/>
              <a:t> Тихоновна была родом из Тульской </a:t>
            </a:r>
            <a:r>
              <a:rPr lang="ru-RU" dirty="0" smtClean="0"/>
              <a:t>губернии.</a:t>
            </a:r>
          </a:p>
          <a:p>
            <a:r>
              <a:rPr lang="ru-RU" dirty="0"/>
              <a:t>Их семья считалась зажиточной и была сослана в Сибирь.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2390" y="1628801"/>
            <a:ext cx="1463675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88024" y="3717032"/>
            <a:ext cx="367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err="1"/>
              <a:t>Солодова</a:t>
            </a:r>
            <a:r>
              <a:rPr lang="ru-RU" dirty="0"/>
              <a:t> (Ефремова) Варвара Михайловна, </a:t>
            </a:r>
            <a:r>
              <a:rPr lang="ru-RU" dirty="0" smtClean="0"/>
              <a:t>1916 г.р., </a:t>
            </a:r>
            <a:r>
              <a:rPr lang="ru-RU" dirty="0"/>
              <a:t>Калужская область (Калужская губерния</a:t>
            </a:r>
            <a:r>
              <a:rPr lang="ru-RU" dirty="0" smtClean="0"/>
              <a:t>). </a:t>
            </a:r>
          </a:p>
          <a:p>
            <a:pPr lvl="0" algn="just"/>
            <a:r>
              <a:rPr lang="ru-RU" dirty="0" smtClean="0"/>
              <a:t>В </a:t>
            </a:r>
            <a:r>
              <a:rPr lang="ru-RU" dirty="0"/>
              <a:t>Сибирь ее семья переехала во время голода в начале 20 века.</a:t>
            </a:r>
          </a:p>
        </p:txBody>
      </p:sp>
    </p:spTree>
    <p:extLst>
      <p:ext uri="{BB962C8B-B14F-4D97-AF65-F5344CB8AC3E}">
        <p14:creationId xmlns:p14="http://schemas.microsoft.com/office/powerpoint/2010/main" xmlns="" val="364159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663300"/>
                </a:solidFill>
              </a:rPr>
              <a:t>Карта переселения моих </a:t>
            </a:r>
            <a:br>
              <a:rPr lang="ru-RU" sz="3600" dirty="0" smtClean="0">
                <a:solidFill>
                  <a:srgbClr val="663300"/>
                </a:solidFill>
              </a:rPr>
            </a:br>
            <a:r>
              <a:rPr lang="ru-RU" sz="3600" dirty="0" smtClean="0">
                <a:solidFill>
                  <a:srgbClr val="663300"/>
                </a:solidFill>
              </a:rPr>
              <a:t>предков на </a:t>
            </a:r>
            <a:r>
              <a:rPr lang="ru-RU" sz="3600" dirty="0">
                <a:solidFill>
                  <a:srgbClr val="663300"/>
                </a:solidFill>
              </a:rPr>
              <a:t>А</a:t>
            </a:r>
            <a:r>
              <a:rPr lang="ru-RU" sz="3600" dirty="0" smtClean="0">
                <a:solidFill>
                  <a:srgbClr val="663300"/>
                </a:solidFill>
              </a:rPr>
              <a:t>лтай</a:t>
            </a:r>
            <a:endParaRPr lang="ru-RU" sz="3600" dirty="0">
              <a:solidFill>
                <a:srgbClr val="663300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83585"/>
            <a:ext cx="7416824" cy="51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668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0">
              <a:schemeClr val="bg1">
                <a:lumMod val="85000"/>
              </a:schemeClr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>
                <a:solidFill>
                  <a:srgbClr val="663300"/>
                </a:solidFill>
              </a:rPr>
              <a:t>Выводы: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4200" dirty="0">
                <a:solidFill>
                  <a:srgbClr val="663300"/>
                </a:solidFill>
                <a:latin typeface="+mj-lt"/>
                <a:ea typeface="+mj-ea"/>
                <a:cs typeface="+mj-cs"/>
              </a:rPr>
              <a:t>Изучив свое генеалогическое древо, я выяснил, что мои предки были участниками массового переселения в Сибирь. </a:t>
            </a:r>
            <a:endParaRPr lang="ru-RU" sz="4200" dirty="0" smtClean="0">
              <a:solidFill>
                <a:srgbClr val="663300"/>
              </a:solidFill>
              <a:latin typeface="+mj-lt"/>
              <a:ea typeface="+mj-ea"/>
              <a:cs typeface="+mj-cs"/>
            </a:endParaRPr>
          </a:p>
          <a:p>
            <a:r>
              <a:rPr lang="ru-RU" sz="4200" dirty="0" smtClean="0">
                <a:solidFill>
                  <a:srgbClr val="663300"/>
                </a:solidFill>
                <a:latin typeface="+mj-lt"/>
                <a:ea typeface="+mj-ea"/>
                <a:cs typeface="+mj-cs"/>
              </a:rPr>
              <a:t>Причины </a:t>
            </a:r>
            <a:r>
              <a:rPr lang="ru-RU" sz="4200" dirty="0">
                <a:solidFill>
                  <a:srgbClr val="663300"/>
                </a:solidFill>
                <a:latin typeface="+mj-lt"/>
                <a:ea typeface="+mj-ea"/>
                <a:cs typeface="+mj-cs"/>
              </a:rPr>
              <a:t>переселения были разные: голод, раскулачивание, революционные волнения</a:t>
            </a:r>
            <a:r>
              <a:rPr lang="ru-RU" sz="4200" dirty="0" smtClean="0">
                <a:solidFill>
                  <a:srgbClr val="663300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0" indent="0">
              <a:buNone/>
            </a:pPr>
            <a:endParaRPr lang="ru-RU" sz="4200" dirty="0">
              <a:solidFill>
                <a:srgbClr val="663300"/>
              </a:solidFill>
              <a:latin typeface="+mj-lt"/>
              <a:ea typeface="+mj-ea"/>
              <a:cs typeface="+mj-cs"/>
            </a:endParaRPr>
          </a:p>
          <a:p>
            <a:r>
              <a:rPr lang="ru-RU" sz="4200" dirty="0">
                <a:solidFill>
                  <a:srgbClr val="663300"/>
                </a:solidFill>
                <a:latin typeface="+mj-lt"/>
                <a:ea typeface="+mj-ea"/>
                <a:cs typeface="+mj-cs"/>
              </a:rPr>
              <a:t>При этом часть моих предков оказались коренными сибиряками, жили и трудились на территории Алтайского края.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469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0">
              <a:schemeClr val="bg1">
                <a:lumMod val="85000"/>
              </a:schemeClr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основном мои предки трудились в сельском хозяйстве. Труд был тяжелым, дети тоже начинали трудится в раннем возрасте.</a:t>
            </a:r>
          </a:p>
          <a:p>
            <a:r>
              <a:rPr lang="ru-RU" dirty="0" smtClean="0"/>
              <a:t>Семьи были многодетными, в семье моей прабабушки было 8 детей, а в семье моей бабушки по папиной линии 9.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8132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307</Words>
  <Application>Microsoft Office PowerPoint</Application>
  <PresentationFormat>Экран (4:3)</PresentationFormat>
  <Paragraphs>47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История переселения моих предков на Алтай.</vt:lpstr>
      <vt:lpstr>Цель исследования: </vt:lpstr>
      <vt:lpstr>История появления моей фамилии</vt:lpstr>
      <vt:lpstr>Генеалогическое древо  семьи Ждановых</vt:lpstr>
      <vt:lpstr>Мои прапрадедушка и прапрабабушка по папиной линии</vt:lpstr>
      <vt:lpstr>Мои прапрадедушка и прапрабабушка по маминой линии</vt:lpstr>
      <vt:lpstr>Карта переселения моих  предков на Алтай</vt:lpstr>
      <vt:lpstr>Выводы: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Генеалогическое древо Жданова Максима</dc:title>
  <dc:creator>Жданова Ольга Сергеевна</dc:creator>
  <cp:lastModifiedBy>ba_staff</cp:lastModifiedBy>
  <cp:revision>17</cp:revision>
  <dcterms:created xsi:type="dcterms:W3CDTF">2018-12-04T10:22:46Z</dcterms:created>
  <dcterms:modified xsi:type="dcterms:W3CDTF">2020-02-15T07:01:10Z</dcterms:modified>
</cp:coreProperties>
</file>