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0" autoAdjust="0"/>
  </p:normalViewPr>
  <p:slideViewPr>
    <p:cSldViewPr>
      <p:cViewPr>
        <p:scale>
          <a:sx n="90" d="100"/>
          <a:sy n="90" d="100"/>
        </p:scale>
        <p:origin x="-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792AD-C739-4D7F-9A1D-ADA29BE581B7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C91DB-62A9-4A2D-8C32-BDFC19B9AD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C91DB-62A9-4A2D-8C32-BDFC19B9AD2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A96738-39F6-4539-973B-89DDE02B3B32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EE8AED-D202-48FC-8644-8122E21721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143249"/>
            <a:ext cx="8405842" cy="214313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Оценка,  </a:t>
            </a:r>
            <a:br>
              <a:rPr lang="ru-RU" sz="4400" dirty="0" smtClean="0"/>
            </a:br>
            <a:r>
              <a:rPr lang="ru-RU" sz="4400" dirty="0" smtClean="0"/>
              <a:t>               Самооценка,</a:t>
            </a:r>
            <a:br>
              <a:rPr lang="ru-RU" sz="4400" dirty="0" smtClean="0"/>
            </a:br>
            <a:r>
              <a:rPr lang="ru-RU" sz="4400" dirty="0" smtClean="0"/>
              <a:t>                            Самоконтроль.          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500042"/>
            <a:ext cx="4243358" cy="2857520"/>
          </a:xfrm>
        </p:spPr>
        <p:txBody>
          <a:bodyPr>
            <a:normAutofit/>
          </a:bodyPr>
          <a:lstStyle/>
          <a:p>
            <a:r>
              <a:rPr lang="ru-RU" dirty="0" smtClean="0"/>
              <a:t>Единственное, что требуется от Учителя, - это обладать всем,  тем, в чём  нуждается ученик.     </a:t>
            </a:r>
          </a:p>
          <a:p>
            <a:r>
              <a:rPr lang="ru-RU" dirty="0" smtClean="0"/>
              <a:t>	 </a:t>
            </a:r>
            <a:r>
              <a:rPr lang="ru-RU" dirty="0" err="1" smtClean="0"/>
              <a:t>Суфийская</a:t>
            </a:r>
            <a:r>
              <a:rPr lang="ru-RU" dirty="0" smtClean="0"/>
              <a:t> мудрость.                                                                                           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5429264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Овчинникова  И.  А.,  учитель математики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МБОУ «Гимназия №42», г.Барнаула.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525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Лист самооценки</a:t>
            </a:r>
            <a:br>
              <a:rPr lang="ru-RU" b="1" dirty="0" smtClean="0"/>
            </a:br>
            <a:r>
              <a:rPr lang="ru-RU" b="1" dirty="0" smtClean="0"/>
              <a:t>Начальный и базовый уровни.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686800" cy="485778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888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388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3;6.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Лист самооценки.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Повышенный и высокий уровни.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2"/>
          <a:ext cx="8767432" cy="48434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5498"/>
                <a:gridCol w="1357322"/>
                <a:gridCol w="1437954"/>
                <a:gridCol w="1643074"/>
                <a:gridCol w="1143008"/>
                <a:gridCol w="990576"/>
              </a:tblGrid>
              <a:tr h="4135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41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1(а).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разными знаменателями, опираясь на понятие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19б);1(в);1(г).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5;6.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6;7.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число по его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Лист самооценки.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Повышенный и высокий уровни.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2"/>
          <a:ext cx="8767432" cy="48434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5498"/>
                <a:gridCol w="1357322"/>
                <a:gridCol w="1437954"/>
                <a:gridCol w="1643074"/>
                <a:gridCol w="1143008"/>
                <a:gridCol w="990576"/>
              </a:tblGrid>
              <a:tr h="4135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41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1(а).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разными знаменателями, опираясь на понятие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19б);1(в);1(г).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5;6.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6;7.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число по его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Лист самооценки.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Повышенный и высокий уровни.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2"/>
          <a:ext cx="8767432" cy="48434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5498"/>
                <a:gridCol w="1357322"/>
                <a:gridCol w="1437954"/>
                <a:gridCol w="1643074"/>
                <a:gridCol w="1143008"/>
                <a:gridCol w="990576"/>
              </a:tblGrid>
              <a:tr h="4135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41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1(а).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разными знаменателями, опираясь на понятие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19б);1(в);1(г).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5;6.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6;7.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число по его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Лист самооценки диагностической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00172"/>
          <a:ext cx="8767432" cy="428264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5498"/>
                <a:gridCol w="1519278"/>
                <a:gridCol w="1275998"/>
                <a:gridCol w="1643074"/>
                <a:gridCol w="1143008"/>
                <a:gridCol w="990576"/>
              </a:tblGrid>
              <a:tr h="41353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413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А1,А2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А3,В2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А4,В5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А6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А7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А5,А8,В1,В4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В5,С1,С2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3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число по его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Вз,С2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Таблица оценки предметных умений и универсальных учебных действий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928671"/>
          <a:ext cx="9143999" cy="57770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5905"/>
                <a:gridCol w="2180739"/>
                <a:gridCol w="526385"/>
                <a:gridCol w="2437664"/>
                <a:gridCol w="495054"/>
                <a:gridCol w="2180739"/>
                <a:gridCol w="451187"/>
                <a:gridCol w="516326"/>
              </a:tblGrid>
              <a:tr h="153429">
                <a:tc row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   Предметные умения и универсальные учебные действия.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Рекомендации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0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предметные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познавательные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регулятивные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604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А1,А2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Определять способы действий в рамках предложенных условий и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Принимать и сохранять учебную задачу. Выполнять учебные действия.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604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А3,В2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Определять способы действий в рамках предложенных условий и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Принимать и сохранять учебную задачу. Выполнять учебные действия.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604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А4;В5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Осуществлять смысловое чтение и перевод задачной ситуации на язык изучаемого предмета.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Самостоятельно планировать пути достижения целей познавательной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673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А5;А8;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В1;В4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Определять способы действий в рамках предложенных условий и действий. Применять и преобразовывать знаки и символы, модели и схемы для решения учебных и познавательных задач.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Самостоятельно планировать пути достижения целей познавательной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801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Определять способы действий в рамках предложенных условий и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Принимать и сохранять учебную задачу. Выполнять учебные действия.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604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Определять способы действий в рамках предложенных условий и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Принимать и сохранять учебную задачу. Выполнять учебные действия.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604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В3;С2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Находить число по его дроби.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Осуществлять смысловое чтение и перевод задачной ситуации на язык изучаемого предмета.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Самостоятельно планировать пути достижения целей познавательной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673"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В5;С1;С2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Применять эвристические приёмы при решении учебных и предметных задач.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Самостоятельно планировать пути достижения целей познавательной деятельности. Осуществлять контроль своей деятельности в процессе достижения результата.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49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Общее кол-во баллов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12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Уровень </a:t>
                      </a:r>
                      <a:r>
                        <a:rPr lang="ru-RU" sz="1000" dirty="0" err="1" smtClean="0">
                          <a:latin typeface="Calibri"/>
                          <a:ea typeface="Times New Roman"/>
                          <a:cs typeface="Times New Roman"/>
                        </a:rPr>
                        <a:t>сформированности</a:t>
                      </a:r>
                      <a:r>
                        <a:rPr lang="ru-RU" sz="10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предметных умений и универсальных учебных действий.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Критерии оценивания предметных умений и универсальных учебных действий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Высокий уровень -2 балла;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Средний уровень – 1 балл;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Низкий уровень – 0 баллов.</a:t>
            </a:r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Общий балл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 УУД: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                                   Высокий уровень -12-16 баллов;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                                   Средний уровень –8-11 баллов;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                                   Низкий уровень – менее 11 баллов.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«Самого большого успеха добивались те, кто, поняв проблему, превращали ее в возможность» Джозеф </a:t>
            </a:r>
            <a:r>
              <a:rPr lang="ru-RU" dirty="0" err="1" smtClean="0"/>
              <a:t>Шугерман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необходимый уровень для ученика.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- в диалоге с учителем учится вырабатывать критерии оценки и определять степень успешности своей работы и работы всех, исходя из цели и имеющихся критериев, различая результат и способы действий;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-  в диалоге осознаёт причины своего успеха или неуспеха  и находит способы выхода из ситуации неуспеха.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Повышенный уровень для ученика.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-определяет степень успешности решения учебной задачи, проблемы, осуществления проекта, исходя из цели и имеющихся критериев;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- в диалоге с учителем совершенствует критерии оценки и умеет ими пользоваться в ходе оценки  и самооценки;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- самостоятельно определяет причины своего успеха или неуспеха и находит способы выхода из ситуации неуспеха.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/>
          <a:lstStyle/>
          <a:p>
            <a:r>
              <a:rPr lang="ru-RU" dirty="0" smtClean="0"/>
              <a:t>           алгоритм самооценки.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000" dirty="0" smtClean="0"/>
              <a:t>1 . Что нужно было сделать в задаче (задании)? Какова была цель, что нужно было получить в результате?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2. Удалось получить результат? Найдено решение, ответ?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3. Справился полностью правильно или с ошибкой? Какой, в чём?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4. Справился полностью самостоятельно или с помощью (кто помогал, в чём)?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5. Какое умение развивали при выполнении задания?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6. Каков был уровень задачи (задания)?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(Необходимый, повышенный или максимальный уровень)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7. Определи уровень успешности, на котором ты решил задачу (удовлетворительный, хороший, отличный, превосходный)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8. Какие теоретические  вопросы  необходимо повторить или выучить для улучшения дальнейших результатов.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9. Исходя из своего уровня успешности, определи отметку, которую ты можешь себе поставить.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57232"/>
            <a:ext cx="8686800" cy="278608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1 шаг. Учимся сравнивать цель и результат,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2-й шаг. Учимся находить свои ошибки.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3-й шаг. Учимся видеть свою удачу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4 -</a:t>
            </a:r>
            <a:r>
              <a:rPr lang="ru-RU" dirty="0" err="1" smtClean="0"/>
              <a:t>й</a:t>
            </a:r>
            <a:r>
              <a:rPr lang="ru-RU" dirty="0" smtClean="0"/>
              <a:t> шаг. Учимся ставить себе отметку. </a:t>
            </a:r>
          </a:p>
          <a:p>
            <a:endParaRPr lang="ru-RU" dirty="0"/>
          </a:p>
        </p:txBody>
      </p:sp>
      <p:pic>
        <p:nvPicPr>
          <p:cNvPr id="14338" name="Picture 2" descr="C:\Users\Aljona\Desktop\5669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298" y="3226418"/>
            <a:ext cx="4505206" cy="2988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Лист самооценки</a:t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b="1" dirty="0" smtClean="0"/>
              <a:t>Начальный и базовый уровни.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32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Умение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№ задания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                           Уровень усвоения.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Возникшие трудности.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Не умею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Решаю с трудом, допускаю ошибки.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Умею.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Сравнивать дроби с одинаковыми знаменателями.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Находить дробь от числа.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Выполнять сложение и вычитание дробей с одинаковыми знаменателями.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3;6.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Выделять целую часть из неправильной дроби.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4(а)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Представлять смешанное число в виде неправильной дроби.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4(б)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Выполнять сложение и вычитание смешанных чисел.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/>
                        <a:t>Анализировать текст задачи и моделировать условие.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/>
          <a:srcRect l="27418" t="25651" r="22859" b="36473"/>
          <a:stretch>
            <a:fillRect/>
          </a:stretch>
        </p:blipFill>
        <p:spPr bwMode="auto">
          <a:xfrm>
            <a:off x="0" y="214290"/>
            <a:ext cx="9144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525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Лист самооценки</a:t>
            </a:r>
            <a:br>
              <a:rPr lang="ru-RU" b="1" dirty="0" smtClean="0"/>
            </a:br>
            <a:r>
              <a:rPr lang="ru-RU" b="1" dirty="0" smtClean="0"/>
              <a:t>Начальный и базовый уровни.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6329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Умение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№ задания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                          Уровень усвоения.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Возникшие трудности.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Не умею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Решаю с трудом, допускаю ошибки.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Умею.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Сравнивать дроби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Находить дробь от числа.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дробей с одинаковыми знаменателями.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3;6.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Выделять целую часть из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Представлять смешанное число в виде неправильной дроби.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4(б)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Выполнять сложение и вычитание смешанных чисел.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Анализировать текст задачи и моделировать условие.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27098" t="49098" r="25743" b="12425"/>
          <a:stretch>
            <a:fillRect/>
          </a:stretch>
        </p:blipFill>
        <p:spPr bwMode="auto">
          <a:xfrm>
            <a:off x="285721" y="500042"/>
            <a:ext cx="871543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1417</Words>
  <Application>Microsoft Office PowerPoint</Application>
  <PresentationFormat>Экран (4:3)</PresentationFormat>
  <Paragraphs>329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Оценка,                  Самооценка,                             Самоконтроль.                                     </vt:lpstr>
      <vt:lpstr>необходимый уровень для ученика.</vt:lpstr>
      <vt:lpstr>Повышенный уровень для ученика.</vt:lpstr>
      <vt:lpstr>           алгоритм самооценки.</vt:lpstr>
      <vt:lpstr>Слайд 5</vt:lpstr>
      <vt:lpstr>Лист самооценки  Начальный и базовый уровни. </vt:lpstr>
      <vt:lpstr>Слайд 7</vt:lpstr>
      <vt:lpstr>Лист самооценки Начальный и базовый уровни. </vt:lpstr>
      <vt:lpstr>Слайд 9</vt:lpstr>
      <vt:lpstr> Лист самооценки Начальный и базовый уровни. </vt:lpstr>
      <vt:lpstr>Лист самооценки. Повышенный и высокий уровни.</vt:lpstr>
      <vt:lpstr>Лист самооценки. Повышенный и высокий уровни.</vt:lpstr>
      <vt:lpstr>Лист самооценки. Повышенный и высокий уровни.</vt:lpstr>
      <vt:lpstr> Лист самооценки диагностической работы. </vt:lpstr>
      <vt:lpstr>Таблица оценки предметных умений и универсальных учебных действий</vt:lpstr>
      <vt:lpstr>Критерии оценивания предметных умений и универсальных учебных действий.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Оценка,                  Самооценка,                             Самоконтроль.</dc:title>
  <dc:creator>Aljona</dc:creator>
  <cp:lastModifiedBy>Учитель</cp:lastModifiedBy>
  <cp:revision>12</cp:revision>
  <dcterms:created xsi:type="dcterms:W3CDTF">2015-02-18T15:40:28Z</dcterms:created>
  <dcterms:modified xsi:type="dcterms:W3CDTF">2015-03-31T09:22:14Z</dcterms:modified>
</cp:coreProperties>
</file>