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  <p:sldMasterId id="2147483703" r:id="rId2"/>
    <p:sldMasterId id="2147483704" r:id="rId3"/>
    <p:sldMasterId id="2147483705" r:id="rId4"/>
  </p:sldMasterIdLst>
  <p:sldIdLst>
    <p:sldId id="256" r:id="rId5"/>
    <p:sldId id="259" r:id="rId6"/>
    <p:sldId id="261" r:id="rId7"/>
    <p:sldId id="262" r:id="rId8"/>
    <p:sldId id="263" r:id="rId9"/>
    <p:sldId id="260" r:id="rId10"/>
    <p:sldId id="257" r:id="rId11"/>
    <p:sldId id="258" r:id="rId12"/>
    <p:sldId id="264" r:id="rId13"/>
    <p:sldId id="265" r:id="rId14"/>
    <p:sldId id="297" r:id="rId15"/>
    <p:sldId id="266" r:id="rId16"/>
    <p:sldId id="294" r:id="rId17"/>
    <p:sldId id="295" r:id="rId18"/>
    <p:sldId id="296" r:id="rId19"/>
    <p:sldId id="267" r:id="rId20"/>
    <p:sldId id="268" r:id="rId21"/>
    <p:sldId id="269" r:id="rId22"/>
    <p:sldId id="270" r:id="rId23"/>
    <p:sldId id="271" r:id="rId24"/>
    <p:sldId id="302" r:id="rId25"/>
    <p:sldId id="272" r:id="rId26"/>
    <p:sldId id="298" r:id="rId27"/>
    <p:sldId id="299" r:id="rId28"/>
    <p:sldId id="273" r:id="rId29"/>
    <p:sldId id="274" r:id="rId30"/>
    <p:sldId id="275" r:id="rId31"/>
    <p:sldId id="278" r:id="rId32"/>
    <p:sldId id="283" r:id="rId33"/>
    <p:sldId id="284" r:id="rId34"/>
    <p:sldId id="281" r:id="rId35"/>
    <p:sldId id="285" r:id="rId36"/>
    <p:sldId id="286" r:id="rId37"/>
    <p:sldId id="276" r:id="rId38"/>
    <p:sldId id="277" r:id="rId39"/>
    <p:sldId id="279" r:id="rId40"/>
    <p:sldId id="280" r:id="rId41"/>
    <p:sldId id="282" r:id="rId42"/>
    <p:sldId id="300" r:id="rId43"/>
  </p:sldIdLst>
  <p:sldSz cx="12192000" cy="6858000"/>
  <p:notesSz cx="6858000" cy="9144000"/>
  <p:custDataLst>
    <p:tags r:id="rId44"/>
  </p:custDataLst>
  <p:defaultTextStyle>
    <a:defPPr algn="l" defTabSz="914400" rtl="0" eaLnBrk="0" hangingPunct="0">
      <a:defRPr kumimoji="0" lang="en-US" altLang="en-US"/>
    </a:defPPr>
    <a:lvl1pPr marL="0" indent="0" algn="l" defTabSz="4572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>
        <a:solidFill>
          <a:schemeClr val="tx1"/>
        </a:solidFill>
        <a:latin typeface="Trebuchet MS" pitchFamily="34" charset="0"/>
      </a:defRPr>
    </a:lvl1pPr>
    <a:lvl2pPr marL="457200" indent="0" algn="l" defTabSz="4572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>
        <a:solidFill>
          <a:schemeClr val="tx1"/>
        </a:solidFill>
        <a:latin typeface="Trebuchet MS" pitchFamily="34" charset="0"/>
      </a:defRPr>
    </a:lvl2pPr>
    <a:lvl3pPr marL="914400" indent="0" algn="l" defTabSz="4572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>
        <a:solidFill>
          <a:schemeClr val="tx1"/>
        </a:solidFill>
        <a:latin typeface="Trebuchet MS" pitchFamily="34" charset="0"/>
      </a:defRPr>
    </a:lvl3pPr>
    <a:lvl4pPr marL="1371600" indent="0" algn="l" defTabSz="4572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>
        <a:solidFill>
          <a:schemeClr val="tx1"/>
        </a:solidFill>
        <a:latin typeface="Trebuchet MS" pitchFamily="34" charset="0"/>
      </a:defRPr>
    </a:lvl4pPr>
    <a:lvl5pPr marL="1828800" indent="0" algn="l" defTabSz="4572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>
        <a:solidFill>
          <a:schemeClr val="tx1"/>
        </a:solidFill>
        <a:latin typeface="Trebuchet MS" pitchFamily="34" charset="0"/>
      </a:defRPr>
    </a:lvl5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3"/>
          <p:cNvGrpSpPr/>
          <p:nvPr/>
        </p:nvGrpSpPr>
        <p:grpSpPr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1032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noFill/>
            <a:ln cap="rnd">
              <a:solidFill>
                <a:schemeClr val="accent1">
                  <a:alpha val="70195"/>
                </a:schemeClr>
              </a:solidFill>
              <a:miter lim="800000"/>
            </a:ln>
          </p:spPr>
        </p:cxnSp>
        <p:cxnSp>
          <p:nvCxnSpPr>
            <p:cNvPr id="1033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noFill/>
            <a:ln cap="rnd">
              <a:solidFill>
                <a:schemeClr val="accent1">
                  <a:alpha val="70195"/>
                </a:schemeClr>
              </a:solidFill>
              <a:miter lim="800000"/>
            </a:ln>
          </p:spPr>
        </p:cxnSp>
        <p:sp>
          <p:nvSpPr>
            <p:cNvPr id="103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1035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1036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rgbClr val="17B0E4">
                <a:alpha val="65881"/>
              </a:srgbClr>
            </a:solidFill>
            <a:ln w="12700" cap="rnd">
              <a:noFill/>
              <a:miter lim="800000"/>
            </a:ln>
          </p:spPr>
        </p:sp>
        <p:sp>
          <p:nvSpPr>
            <p:cNvPr id="1037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1038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1039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1040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rgbClr val="17B0E4">
                <a:alpha val="65881"/>
              </a:srgbClr>
            </a:solidFill>
            <a:ln w="12700" cap="rnd">
              <a:noFill/>
              <a:miter lim="800000"/>
            </a:ln>
          </p:spPr>
        </p:sp>
        <p:sp>
          <p:nvSpPr>
            <p:cNvPr id="1041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195"/>
              </a:schemeClr>
            </a:solidFill>
            <a:ln w="12700" cap="rnd">
              <a:noFill/>
              <a:miter lim="800000"/>
            </a:ln>
          </p:spPr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>
          <a:xfrm>
            <a:off x="677862" y="609600"/>
            <a:ext cx="8596312" cy="1320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lvl="0"/>
            <a:r>
              <a:t>Образец заголовка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>
          <a:xfrm>
            <a:off x="677862" y="2160588"/>
            <a:ext cx="8596312" cy="3881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lvl1pPr marL="34290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29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defPPr>
              <a:defRPr lang="en-US"/>
            </a:defPPr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/>
            <a:fld id="{FFE65165-A831-4E6F-855A-D334584139B3}" type="datetime1">
              <a:rPr lang="ru-RU" sz="900">
                <a:solidFill>
                  <a:srgbClr val="898989"/>
                </a:solidFill>
              </a:rPr>
              <a:t>28.12.2020</a:t>
            </a:fld>
            <a:endParaRPr sz="900">
              <a:solidFill>
                <a:srgbClr val="898989"/>
              </a:solidFill>
            </a:endParaRPr>
          </a:p>
        </p:txBody>
      </p:sp>
      <p:sp>
        <p:nvSpPr>
          <p:cNvPr id="103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defPPr>
              <a:defRPr lang="en-US"/>
            </a:defPPr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/>
            <a:endParaRPr sz="900">
              <a:solidFill>
                <a:srgbClr val="898989"/>
              </a:solidFill>
            </a:endParaRPr>
          </a:p>
        </p:txBody>
      </p:sp>
      <p:sp>
        <p:nvSpPr>
          <p:cNvPr id="103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defPPr>
              <a:defRPr lang="en-US"/>
            </a:defPPr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/>
            <a:fld id="{DC8CC788-D0FF-4D48-8C1B-0016CC8F0832}" type="slidenum">
              <a:rPr sz="900">
                <a:solidFill>
                  <a:schemeClr val="accent1"/>
                </a:solidFill>
              </a:rPr>
              <a:t>‹#›</a:t>
            </a:fld>
            <a:endParaRPr sz="900">
              <a:solidFill>
                <a:schemeClr val="accen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7" r:id="rId10"/>
    <p:sldLayoutId id="2147483719" r:id="rId11"/>
    <p:sldLayoutId id="2147483720" r:id="rId12"/>
    <p:sldLayoutId id="2147483721" r:id="rId13"/>
  </p:sldLayoutIdLst>
  <p:transition/>
  <p:txStyles>
    <p:titleStyle>
      <a:lvl1pPr marL="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3600" b="0" i="0" u="none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kumimoji="0" sz="1800" b="0" i="0" u="none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kumimoji="0" sz="1600" b="0" i="0" u="none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kumimoji="0" sz="1400" b="0" i="0" u="none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kumimoji="0" sz="1200" b="0" i="0" u="none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kumimoji="0" sz="1200" b="0" i="0" u="none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5"/>
          <p:cNvGrpSpPr/>
          <p:nvPr/>
        </p:nvGrpSpPr>
        <p:grpSpPr>
          <a:xfrm>
            <a:off x="0" y="-7938"/>
            <a:ext cx="12192000" cy="6865938"/>
            <a:chOff x="0" y="-8467"/>
            <a:chExt cx="12192000" cy="6866467"/>
          </a:xfrm>
        </p:grpSpPr>
        <p:sp>
          <p:nvSpPr>
            <p:cNvPr id="2056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cxnSp>
          <p:nvCxnSpPr>
            <p:cNvPr id="2057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noFill/>
            <a:ln cap="rnd">
              <a:solidFill>
                <a:schemeClr val="accent1">
                  <a:alpha val="70195"/>
                </a:schemeClr>
              </a:solidFill>
              <a:miter lim="800000"/>
            </a:ln>
          </p:spPr>
        </p:cxnSp>
        <p:cxnSp>
          <p:nvCxnSpPr>
            <p:cNvPr id="2058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noFill/>
            <a:ln cap="rnd">
              <a:solidFill>
                <a:schemeClr val="accent1">
                  <a:alpha val="70195"/>
                </a:schemeClr>
              </a:solidFill>
              <a:miter lim="800000"/>
            </a:ln>
          </p:spPr>
        </p:cxnSp>
        <p:sp>
          <p:nvSpPr>
            <p:cNvPr id="2059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060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061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rgbClr val="17B0E4">
                <a:alpha val="65881"/>
              </a:srgbClr>
            </a:solidFill>
            <a:ln w="12700" cap="rnd">
              <a:noFill/>
              <a:miter lim="800000"/>
            </a:ln>
          </p:spPr>
        </p:sp>
        <p:sp>
          <p:nvSpPr>
            <p:cNvPr id="2062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063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064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2065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rgbClr val="17B0E4">
                <a:alpha val="65881"/>
              </a:srgbClr>
            </a:solidFill>
            <a:ln w="12700" cap="rnd">
              <a:noFill/>
              <a:miter lim="800000"/>
            </a:ln>
          </p:spPr>
        </p:sp>
      </p:grpSp>
      <p:sp>
        <p:nvSpPr>
          <p:cNvPr id="2051" name="Title Placeholder 1"/>
          <p:cNvSpPr>
            <a:spLocks noGrp="1"/>
          </p:cNvSpPr>
          <p:nvPr>
            <p:ph type="title"/>
          </p:nvPr>
        </p:nvSpPr>
        <p:spPr>
          <a:xfrm>
            <a:off x="677862" y="609600"/>
            <a:ext cx="8596312" cy="1320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lvl="0"/>
            <a:r>
              <a:t>Образец заголовка</a:t>
            </a: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>
          <a:xfrm>
            <a:off x="677862" y="2160588"/>
            <a:ext cx="8596312" cy="3881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lvl1pPr marL="34290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053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defPPr>
              <a:defRPr lang="en-US"/>
            </a:defPPr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/>
            <a:fld id="{BD6E33BA-EBBD-4248-90F6-007A88060BA4}" type="datetime1">
              <a:rPr lang="ru-RU" sz="900">
                <a:solidFill>
                  <a:srgbClr val="898989"/>
                </a:solidFill>
              </a:rPr>
              <a:t>28.12.2020</a:t>
            </a:fld>
            <a:endParaRPr sz="900">
              <a:solidFill>
                <a:srgbClr val="898989"/>
              </a:solidFill>
            </a:endParaRPr>
          </a:p>
        </p:txBody>
      </p:sp>
      <p:sp>
        <p:nvSpPr>
          <p:cNvPr id="205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defPPr>
              <a:defRPr lang="en-US"/>
            </a:defPPr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/>
            <a:endParaRPr sz="900">
              <a:solidFill>
                <a:srgbClr val="898989"/>
              </a:solidFill>
            </a:endParaRPr>
          </a:p>
        </p:txBody>
      </p:sp>
      <p:sp>
        <p:nvSpPr>
          <p:cNvPr id="205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defPPr>
              <a:defRPr lang="en-US"/>
            </a:defPPr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/>
            <a:fld id="{3943F8BB-16F1-4613-A390-59CD51D33571}" type="slidenum">
              <a:rPr sz="900">
                <a:solidFill>
                  <a:schemeClr val="accent1"/>
                </a:solidFill>
              </a:rPr>
              <a:t>‹#›</a:t>
            </a:fld>
            <a:endParaRPr sz="900">
              <a:solidFill>
                <a:schemeClr val="accen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ransition/>
  <p:txStyles>
    <p:titleStyle>
      <a:lvl1pPr marL="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3600" b="0" i="0" u="none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kumimoji="0" sz="1800" b="0" i="0" u="none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kumimoji="0" sz="1600" b="0" i="0" u="none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kumimoji="0" sz="1400" b="0" i="0" u="none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kumimoji="0" sz="1200" b="0" i="0" u="none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kumimoji="0" sz="1200" b="0" i="0" u="none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43"/>
          <p:cNvGrpSpPr/>
          <p:nvPr/>
        </p:nvGrpSpPr>
        <p:grpSpPr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3082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noFill/>
            <a:ln cap="rnd">
              <a:solidFill>
                <a:schemeClr val="accent1">
                  <a:alpha val="70195"/>
                </a:schemeClr>
              </a:solidFill>
              <a:miter lim="800000"/>
            </a:ln>
          </p:spPr>
        </p:cxnSp>
        <p:cxnSp>
          <p:nvCxnSpPr>
            <p:cNvPr id="3083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noFill/>
            <a:ln cap="rnd">
              <a:solidFill>
                <a:schemeClr val="accent1">
                  <a:alpha val="70195"/>
                </a:schemeClr>
              </a:solidFill>
              <a:miter lim="800000"/>
            </a:ln>
          </p:spPr>
        </p:cxnSp>
        <p:sp>
          <p:nvSpPr>
            <p:cNvPr id="308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3085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3086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rgbClr val="17B0E4">
                <a:alpha val="65881"/>
              </a:srgbClr>
            </a:solidFill>
            <a:ln w="12700" cap="rnd">
              <a:noFill/>
              <a:miter lim="800000"/>
            </a:ln>
          </p:spPr>
        </p:sp>
        <p:sp>
          <p:nvSpPr>
            <p:cNvPr id="3087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3088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3089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3090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rgbClr val="17B0E4">
                <a:alpha val="65881"/>
              </a:srgbClr>
            </a:solidFill>
            <a:ln w="12700" cap="rnd">
              <a:noFill/>
              <a:miter lim="800000"/>
            </a:ln>
          </p:spPr>
        </p:sp>
        <p:sp>
          <p:nvSpPr>
            <p:cNvPr id="3091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195"/>
              </a:schemeClr>
            </a:solidFill>
            <a:ln w="12700" cap="rnd">
              <a:noFill/>
              <a:miter lim="800000"/>
            </a:ln>
          </p:spPr>
        </p:sp>
      </p:grpSp>
      <p:sp>
        <p:nvSpPr>
          <p:cNvPr id="3075" name="TextBox 17"/>
          <p:cNvSpPr/>
          <p:nvPr/>
        </p:nvSpPr>
        <p:spPr>
          <a:xfrm>
            <a:off x="541338" y="790575"/>
            <a:ext cx="609600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noAutofit/>
          </a:bodyPr>
          <a:lstStyle>
            <a:lvl1pPr marL="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1pPr>
            <a:lvl2pPr marL="4572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2pPr>
            <a:lvl3pPr marL="9144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3pPr>
            <a:lvl4pPr marL="13716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4pPr>
            <a:lvl5pPr marL="18288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5pPr>
          </a:lstStyle>
          <a:p>
            <a:pPr marL="0" lvl="0" indent="0"/>
            <a:r>
              <a:rPr sz="8000">
                <a:solidFill>
                  <a:srgbClr val="9FE0F5"/>
                </a:solidFill>
                <a:latin typeface="Arial" pitchFamily="34" charset="0"/>
              </a:rPr>
              <a:t>“</a:t>
            </a:r>
          </a:p>
        </p:txBody>
      </p:sp>
      <p:sp>
        <p:nvSpPr>
          <p:cNvPr id="3076" name="TextBox 28"/>
          <p:cNvSpPr/>
          <p:nvPr/>
        </p:nvSpPr>
        <p:spPr>
          <a:xfrm>
            <a:off x="8893175" y="2886075"/>
            <a:ext cx="609600" cy="5857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noAutofit/>
          </a:bodyPr>
          <a:lstStyle>
            <a:lvl1pPr marL="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1pPr>
            <a:lvl2pPr marL="4572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2pPr>
            <a:lvl3pPr marL="9144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3pPr>
            <a:lvl4pPr marL="13716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4pPr>
            <a:lvl5pPr marL="18288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5pPr>
          </a:lstStyle>
          <a:p>
            <a:pPr marL="0" lvl="0" indent="0"/>
            <a:r>
              <a:rPr sz="8000">
                <a:solidFill>
                  <a:srgbClr val="9FE0F5"/>
                </a:solidFill>
                <a:latin typeface="Arial" pitchFamily="34" charset="0"/>
              </a:rPr>
              <a:t>”</a:t>
            </a:r>
          </a:p>
        </p:txBody>
      </p:sp>
      <p:sp>
        <p:nvSpPr>
          <p:cNvPr id="3077" name="Title Placeholder 1"/>
          <p:cNvSpPr>
            <a:spLocks noGrp="1"/>
          </p:cNvSpPr>
          <p:nvPr>
            <p:ph type="title"/>
          </p:nvPr>
        </p:nvSpPr>
        <p:spPr>
          <a:xfrm>
            <a:off x="677862" y="609600"/>
            <a:ext cx="8596312" cy="1320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lvl="0"/>
            <a:r>
              <a:t>Образец заголовка</a:t>
            </a:r>
          </a:p>
        </p:txBody>
      </p:sp>
      <p:sp>
        <p:nvSpPr>
          <p:cNvPr id="3078" name="Text Placeholder 2"/>
          <p:cNvSpPr>
            <a:spLocks noGrp="1"/>
          </p:cNvSpPr>
          <p:nvPr>
            <p:ph type="body" idx="1"/>
          </p:nvPr>
        </p:nvSpPr>
        <p:spPr>
          <a:xfrm>
            <a:off x="677862" y="2160588"/>
            <a:ext cx="8596312" cy="3881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lvl1pPr marL="34290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079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defPPr>
              <a:defRPr lang="en-US"/>
            </a:defPPr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/>
            <a:fld id="{C14B4956-C169-4CF4-9D05-93C8BEFC3EDC}" type="datetime1">
              <a:rPr lang="ru-RU" sz="900">
                <a:solidFill>
                  <a:srgbClr val="898989"/>
                </a:solidFill>
              </a:rPr>
              <a:t>28.12.2020</a:t>
            </a:fld>
            <a:endParaRPr sz="900">
              <a:solidFill>
                <a:srgbClr val="898989"/>
              </a:solidFill>
            </a:endParaRPr>
          </a:p>
        </p:txBody>
      </p:sp>
      <p:sp>
        <p:nvSpPr>
          <p:cNvPr id="308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defPPr>
              <a:defRPr lang="en-US"/>
            </a:defPPr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/>
            <a:endParaRPr sz="900">
              <a:solidFill>
                <a:srgbClr val="898989"/>
              </a:solidFill>
            </a:endParaRPr>
          </a:p>
        </p:txBody>
      </p:sp>
      <p:sp>
        <p:nvSpPr>
          <p:cNvPr id="308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defPPr>
              <a:defRPr lang="en-US"/>
            </a:defPPr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/>
            <a:fld id="{CDE6C1ED-3445-4293-B855-123BA5914DBC}" type="slidenum">
              <a:rPr sz="900">
                <a:solidFill>
                  <a:schemeClr val="accent1"/>
                </a:solidFill>
              </a:rPr>
              <a:t>‹#›</a:t>
            </a:fld>
            <a:endParaRPr sz="900">
              <a:solidFill>
                <a:schemeClr val="accen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</p:sldLayoutIdLst>
  <p:transition/>
  <p:txStyles>
    <p:titleStyle>
      <a:lvl1pPr marL="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3600" b="0" i="0" u="none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kumimoji="0" sz="1800" b="0" i="0" u="none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kumimoji="0" sz="1600" b="0" i="0" u="none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kumimoji="0" sz="1400" b="0" i="0" u="none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kumimoji="0" sz="1200" b="0" i="0" u="none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kumimoji="0" sz="1200" b="0" i="0" u="none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43"/>
          <p:cNvGrpSpPr/>
          <p:nvPr/>
        </p:nvGrpSpPr>
        <p:grpSpPr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4106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noFill/>
            <a:ln cap="rnd">
              <a:solidFill>
                <a:schemeClr val="accent1">
                  <a:alpha val="70195"/>
                </a:schemeClr>
              </a:solidFill>
              <a:miter lim="800000"/>
            </a:ln>
          </p:spPr>
        </p:cxnSp>
        <p:cxnSp>
          <p:nvCxnSpPr>
            <p:cNvPr id="4107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noFill/>
            <a:ln cap="rnd">
              <a:solidFill>
                <a:schemeClr val="accent1">
                  <a:alpha val="70195"/>
                </a:schemeClr>
              </a:solidFill>
              <a:miter lim="800000"/>
            </a:ln>
          </p:spPr>
        </p:cxnSp>
        <p:sp>
          <p:nvSpPr>
            <p:cNvPr id="4108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4109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4110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rgbClr val="17B0E4">
                <a:alpha val="65881"/>
              </a:srgbClr>
            </a:solidFill>
            <a:ln w="12700" cap="rnd">
              <a:noFill/>
              <a:miter lim="800000"/>
            </a:ln>
          </p:spPr>
        </p:sp>
        <p:sp>
          <p:nvSpPr>
            <p:cNvPr id="4111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4112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4113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/>
            </a:p>
          </p:txBody>
        </p:sp>
        <p:sp>
          <p:nvSpPr>
            <p:cNvPr id="4114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rgbClr val="17B0E4">
                <a:alpha val="65881"/>
              </a:srgbClr>
            </a:solidFill>
            <a:ln w="12700" cap="rnd">
              <a:noFill/>
              <a:miter lim="800000"/>
            </a:ln>
          </p:spPr>
        </p:sp>
        <p:sp>
          <p:nvSpPr>
            <p:cNvPr id="4115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195"/>
              </a:schemeClr>
            </a:solidFill>
            <a:ln w="12700" cap="rnd">
              <a:noFill/>
              <a:miter lim="800000"/>
            </a:ln>
          </p:spPr>
        </p:sp>
      </p:grpSp>
      <p:sp>
        <p:nvSpPr>
          <p:cNvPr id="4099" name="TextBox 17"/>
          <p:cNvSpPr/>
          <p:nvPr/>
        </p:nvSpPr>
        <p:spPr>
          <a:xfrm>
            <a:off x="541338" y="790575"/>
            <a:ext cx="609600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noAutofit/>
          </a:bodyPr>
          <a:lstStyle>
            <a:lvl1pPr marL="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1pPr>
            <a:lvl2pPr marL="4572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2pPr>
            <a:lvl3pPr marL="9144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3pPr>
            <a:lvl4pPr marL="13716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4pPr>
            <a:lvl5pPr marL="18288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5pPr>
          </a:lstStyle>
          <a:p>
            <a:pPr marL="0" lvl="0" indent="0"/>
            <a:r>
              <a:rPr sz="8000">
                <a:solidFill>
                  <a:srgbClr val="9FE0F5"/>
                </a:solidFill>
                <a:latin typeface="Arial" pitchFamily="34" charset="0"/>
              </a:rPr>
              <a:t>“</a:t>
            </a:r>
          </a:p>
        </p:txBody>
      </p:sp>
      <p:sp>
        <p:nvSpPr>
          <p:cNvPr id="4100" name="TextBox 28"/>
          <p:cNvSpPr/>
          <p:nvPr/>
        </p:nvSpPr>
        <p:spPr>
          <a:xfrm>
            <a:off x="8893175" y="2886075"/>
            <a:ext cx="609600" cy="5857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noAutofit/>
          </a:bodyPr>
          <a:lstStyle>
            <a:lvl1pPr marL="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1pPr>
            <a:lvl2pPr marL="4572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2pPr>
            <a:lvl3pPr marL="9144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3pPr>
            <a:lvl4pPr marL="13716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4pPr>
            <a:lvl5pPr marL="18288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5pPr>
          </a:lstStyle>
          <a:p>
            <a:pPr marL="0" lvl="0" indent="0"/>
            <a:r>
              <a:rPr sz="8000">
                <a:solidFill>
                  <a:srgbClr val="9FE0F5"/>
                </a:solidFill>
                <a:latin typeface="Arial" pitchFamily="34" charset="0"/>
              </a:rPr>
              <a:t>”</a:t>
            </a:r>
          </a:p>
        </p:txBody>
      </p:sp>
      <p:sp>
        <p:nvSpPr>
          <p:cNvPr id="4101" name="Title Placeholder 1"/>
          <p:cNvSpPr>
            <a:spLocks noGrp="1"/>
          </p:cNvSpPr>
          <p:nvPr>
            <p:ph type="title"/>
          </p:nvPr>
        </p:nvSpPr>
        <p:spPr>
          <a:xfrm>
            <a:off x="677862" y="609600"/>
            <a:ext cx="8596312" cy="1320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lvl="0"/>
            <a:r>
              <a:t>Образец заголовка</a:t>
            </a:r>
          </a:p>
        </p:txBody>
      </p:sp>
      <p:sp>
        <p:nvSpPr>
          <p:cNvPr id="4102" name="Text Placeholder 2"/>
          <p:cNvSpPr>
            <a:spLocks noGrp="1"/>
          </p:cNvSpPr>
          <p:nvPr>
            <p:ph type="body" idx="1"/>
          </p:nvPr>
        </p:nvSpPr>
        <p:spPr>
          <a:xfrm>
            <a:off x="677862" y="2160588"/>
            <a:ext cx="8596312" cy="3881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lvl1pPr marL="34290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103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defPPr>
              <a:defRPr lang="en-US"/>
            </a:defPPr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/>
            <a:fld id="{545D393F-B6CC-4737-85FF-B7D27B31C0D2}" type="datetime1">
              <a:rPr lang="ru-RU" sz="900">
                <a:solidFill>
                  <a:srgbClr val="898989"/>
                </a:solidFill>
              </a:rPr>
              <a:t>28.12.2020</a:t>
            </a:fld>
            <a:endParaRPr sz="900">
              <a:solidFill>
                <a:srgbClr val="898989"/>
              </a:solidFill>
            </a:endParaRPr>
          </a:p>
        </p:txBody>
      </p:sp>
      <p:sp>
        <p:nvSpPr>
          <p:cNvPr id="410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defPPr>
              <a:defRPr lang="en-US"/>
            </a:defPPr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/>
            <a:endParaRPr sz="900">
              <a:solidFill>
                <a:srgbClr val="898989"/>
              </a:solidFill>
            </a:endParaRPr>
          </a:p>
        </p:txBody>
      </p:sp>
      <p:sp>
        <p:nvSpPr>
          <p:cNvPr id="410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defPPr>
              <a:defRPr lang="en-US"/>
            </a:defPPr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/>
            <a:fld id="{58A7F8C3-A33A-4049-999F-A7232D78F25A}" type="slidenum">
              <a:rPr sz="900">
                <a:solidFill>
                  <a:schemeClr val="accent1"/>
                </a:solidFill>
              </a:rPr>
              <a:t>‹#›</a:t>
            </a:fld>
            <a:endParaRPr sz="900">
              <a:solidFill>
                <a:schemeClr val="accen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</p:sldLayoutIdLst>
  <p:transition/>
  <p:txStyles>
    <p:titleStyle>
      <a:lvl1pPr marL="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3600" b="0" i="0" u="none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kumimoji="0" sz="1800" b="0" i="0" u="none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kumimoji="0" sz="1600" b="0" i="0" u="none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kumimoji="0" sz="1400" b="0" i="0" u="none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kumimoji="0" sz="1200" b="0" i="0" u="none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latinLnBrk="0" hangingPunct="1">
        <a:lnSpc>
          <a:spcPct val="10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kumimoji="0" sz="1200" b="0" i="0" u="none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4572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spas-extreme.mchs.gov.ru/" TargetMode="Externa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spas-extreme.mchs.gov.ru/themes?filter%5bcategory%5d=3" TargetMode="Externa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spas-extreme.mchs.gov.ru/themes/dom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spas-extreme.mchs.gov.ru/game" TargetMode="Externa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6WIbMjnO0oo" TargetMode="External"/><Relationship Id="rId7" Type="http://schemas.openxmlformats.org/officeDocument/2006/relationships/hyperlink" Target="https://youtu.be/WiZMZ8J0yt4" TargetMode="External"/><Relationship Id="rId2" Type="http://schemas.openxmlformats.org/officeDocument/2006/relationships/hyperlink" Target="https://youtu.be/VNoF88M7SfQ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youtu.be/CqLfgl8gVn8" TargetMode="External"/><Relationship Id="rId5" Type="http://schemas.openxmlformats.org/officeDocument/2006/relationships/hyperlink" Target="https://youtu.be/y7mHP0ccibY" TargetMode="External"/><Relationship Id="rId4" Type="http://schemas.openxmlformats.org/officeDocument/2006/relationships/hyperlink" Target="https://youtu.be/cTpyJ8lQUZs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_b4A6wxLuY" TargetMode="External"/><Relationship Id="rId2" Type="http://schemas.openxmlformats.org/officeDocument/2006/relationships/hyperlink" Target="https://youtu.be/epFoPA5dsNc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youtu.be/i6LQCpF7Fms" TargetMode="External"/><Relationship Id="rId5" Type="http://schemas.openxmlformats.org/officeDocument/2006/relationships/hyperlink" Target="https://youtu.be/PFyGFoeTTEU" TargetMode="External"/><Relationship Id="rId4" Type="http://schemas.openxmlformats.org/officeDocument/2006/relationships/hyperlink" Target="https://youtu.be/XcnIMh1o6J8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a6JWsMKv20o" TargetMode="External"/><Relationship Id="rId2" Type="http://schemas.openxmlformats.org/officeDocument/2006/relationships/hyperlink" Target="https://youtu.be/KqznnwiQhwI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youtu.be/AbPOYK2A7eY" TargetMode="External"/><Relationship Id="rId4" Type="http://schemas.openxmlformats.org/officeDocument/2006/relationships/hyperlink" Target="https://youtu.be/9355-gQAyKI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ijD45ZMNnU" TargetMode="External"/><Relationship Id="rId2" Type="http://schemas.openxmlformats.org/officeDocument/2006/relationships/hyperlink" Target="https://youtu.be/hELRc_rEmDM" TargetMode="Externa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870333" y="1435048"/>
            <a:ext cx="8560105" cy="2453905"/>
          </a:xfrm>
        </p:spPr>
        <p:txBody>
          <a:bodyPr vert="horz" wrap="square" lIns="91440" tIns="45720" rIns="91440" bIns="45720" rtlCol="0" anchor="b" anchorCtr="0">
            <a:noAutofit/>
          </a:bodyPr>
          <a:lstStyle>
            <a:lvl1pPr marL="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>
                <a:solidFill>
                  <a:schemeClr val="accent1"/>
                </a:solidFill>
                <a:latin typeface="Trebuchet MS" pitchFamily="34" charset="0"/>
              </a:defRPr>
            </a:lvl1pPr>
          </a:lstStyle>
          <a:p>
            <a:pPr marL="0" marR="0" lvl="0" indent="0" algn="ctr"/>
            <a:r>
              <a:rPr lang="ru-RU" altLang="en-US" sz="6000">
                <a:solidFill>
                  <a:srgbClr val="236292"/>
                </a:solidFill>
              </a:rPr>
              <a:t>Безопасные каникулы </a:t>
            </a:r>
            <a:br>
              <a:rPr lang="ru-RU" altLang="en-US" sz="6000">
                <a:solidFill>
                  <a:srgbClr val="236292"/>
                </a:solidFill>
              </a:rPr>
            </a:br>
            <a:r>
              <a:rPr lang="ru-RU" altLang="en-US" sz="3200">
                <a:solidFill>
                  <a:srgbClr val="236292"/>
                </a:solidFill>
              </a:rPr>
              <a:t>(рекомендации учителю по формированию безопасного поведения обучающихся </a:t>
            </a:r>
            <a:br>
              <a:rPr lang="ru-RU" altLang="en-US" sz="3200">
                <a:solidFill>
                  <a:srgbClr val="236292"/>
                </a:solidFill>
              </a:rPr>
            </a:br>
            <a:r>
              <a:rPr lang="ru-RU" altLang="en-US" sz="3200">
                <a:solidFill>
                  <a:srgbClr val="236292"/>
                </a:solidFill>
              </a:rPr>
              <a:t>на каникулах)</a:t>
            </a:r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506538" y="4591050"/>
            <a:ext cx="7767638" cy="917575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0" indent="0" algn="ctr" defTabSz="457200" rtl="0" eaLnBrk="1" fontAlgn="base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kumimoji="0" lang="en-US" altLang="en-US" sz="1800" b="0" i="0" u="none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algn="ctr" rtl="0" eaLnBrk="1" fontAlgn="base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kumimoji="0" lang="en-US" altLang="en-US" sz="1600" b="0" i="0" u="none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algn="ctr" rtl="0" eaLnBrk="1" fontAlgn="base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kumimoji="0" lang="en-US" altLang="en-US" sz="1400" b="0" i="0" u="none"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algn="ctr" rtl="0" eaLnBrk="1" fontAlgn="base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kumimoji="0" lang="en-US" altLang="en-US" sz="1200" b="0" i="0" u="none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algn="ctr" rtl="0" eaLnBrk="1" fontAlgn="base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 kumimoji="0" lang="en-US" altLang="en-US" sz="1200" b="0" i="0" u="none">
                <a:solidFill>
                  <a:srgbClr val="404040"/>
                </a:solidFill>
                <a:latin typeface="Trebuchet MS" pitchFamily="34" charset="0"/>
              </a:defRPr>
            </a:lvl5pPr>
          </a:lstStyle>
          <a:p>
            <a:pPr marL="0" lvl="0" indent="0" algn="r"/>
            <a:r>
              <a:rPr lang="ru-RU" altLang="en-US">
                <a:solidFill>
                  <a:schemeClr val="tx1"/>
                </a:solidFill>
              </a:rPr>
              <a:t>КАУ ДПО «Алтайский институт развития образования </a:t>
            </a:r>
          </a:p>
          <a:p>
            <a:pPr marL="0" lvl="0" indent="0" algn="r"/>
            <a:r>
              <a:rPr lang="ru-RU" altLang="en-US">
                <a:solidFill>
                  <a:schemeClr val="tx1"/>
                </a:solidFill>
              </a:rPr>
              <a:t>имени А.М. Топорова»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9828" y="609600"/>
            <a:ext cx="8064346" cy="1320800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 b="1">
                <a:solidFill>
                  <a:srgbClr val="236292"/>
                </a:solidFill>
              </a:rPr>
              <a:t>Этапы формирования безопасного поведения</a:t>
            </a:r>
          </a:p>
        </p:txBody>
      </p:sp>
      <p:sp>
        <p:nvSpPr>
          <p:cNvPr id="6147" name="Объект 2"/>
          <p:cNvSpPr>
            <a:spLocks noGrp="1"/>
          </p:cNvSpPr>
          <p:nvPr>
            <p:ph idx="4294967295"/>
          </p:nvPr>
        </p:nvSpPr>
        <p:spPr>
          <a:xfrm>
            <a:off x="539750" y="2138362"/>
            <a:ext cx="8596312" cy="3881438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34290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 3" pitchFamily="18" charset="2"/>
              <a:buAutoNum type="arabicPeriod"/>
            </a:pPr>
            <a:r>
              <a:rPr lang="ru-RU" altLang="en-US" sz="3600"/>
              <a:t>Представления (знания)</a:t>
            </a:r>
          </a:p>
          <a:p>
            <a:pPr lvl="0">
              <a:buFont typeface="Wingdings 3" pitchFamily="18" charset="2"/>
              <a:buAutoNum type="arabicPeriod"/>
            </a:pPr>
            <a:endParaRPr lang="ru-RU" altLang="en-US" sz="2800"/>
          </a:p>
          <a:p>
            <a:pPr lvl="0">
              <a:buFont typeface="Wingdings 3" pitchFamily="18" charset="2"/>
              <a:buAutoNum type="arabicPeriod"/>
            </a:pPr>
            <a:r>
              <a:rPr lang="ru-RU" altLang="en-US" sz="3600"/>
              <a:t>Отношение</a:t>
            </a:r>
          </a:p>
          <a:p>
            <a:pPr lvl="0">
              <a:buFont typeface="Wingdings 3" pitchFamily="18" charset="2"/>
              <a:buAutoNum type="arabicPeriod"/>
            </a:pPr>
            <a:endParaRPr lang="ru-RU" altLang="en-US" sz="2800"/>
          </a:p>
          <a:p>
            <a:pPr lvl="0">
              <a:buFont typeface="Wingdings 3" pitchFamily="18" charset="2"/>
              <a:buAutoNum type="arabicPeriod"/>
            </a:pPr>
            <a:r>
              <a:rPr lang="ru-RU" altLang="en-US" sz="3600"/>
              <a:t>Стратегия поведения</a:t>
            </a:r>
          </a:p>
        </p:txBody>
      </p:sp>
      <p:sp>
        <p:nvSpPr>
          <p:cNvPr id="6148" name="Выгнутая вправо стрелка 3"/>
          <p:cNvSpPr/>
          <p:nvPr/>
        </p:nvSpPr>
        <p:spPr>
          <a:xfrm>
            <a:off x="6302375" y="2378075"/>
            <a:ext cx="2084388" cy="1808162"/>
          </a:xfrm>
          <a:prstGeom prst="curvedLeftArrow">
            <a:avLst>
              <a:gd name="adj1" fmla="val 25000"/>
              <a:gd name="adj2" fmla="val 50000"/>
              <a:gd name="adj3" fmla="val 45139"/>
            </a:avLst>
          </a:prstGeom>
          <a:solidFill>
            <a:schemeClr val="accent1"/>
          </a:solidFill>
          <a:ln w="19050" cap="rnd">
            <a:solidFill>
              <a:srgbClr val="4495B0"/>
            </a:solidFill>
            <a:miter lim="800000"/>
          </a:ln>
        </p:spPr>
        <p:txBody>
          <a:bodyPr anchor="ctr" anchorCtr="0">
            <a:noAutofit/>
          </a:bodyPr>
          <a:lstStyle>
            <a:lvl1pPr marL="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1pPr>
            <a:lvl2pPr marL="4572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2pPr>
            <a:lvl3pPr marL="9144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3pPr>
            <a:lvl4pPr marL="13716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4pPr>
            <a:lvl5pPr marL="18288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5pPr>
          </a:lstStyle>
          <a:p>
            <a:pPr marL="0" marR="0" lvl="0" indent="0" algn="ctr"/>
            <a:endParaRPr lang="ru-RU" altLang="en-US"/>
          </a:p>
        </p:txBody>
      </p:sp>
      <p:sp>
        <p:nvSpPr>
          <p:cNvPr id="6149" name="Выгнутая вправо стрелка 4"/>
          <p:cNvSpPr/>
          <p:nvPr/>
        </p:nvSpPr>
        <p:spPr>
          <a:xfrm>
            <a:off x="6635750" y="3489325"/>
            <a:ext cx="1900238" cy="1873250"/>
          </a:xfrm>
          <a:prstGeom prst="curvedLeftArrow">
            <a:avLst>
              <a:gd name="adj1" fmla="val 25000"/>
              <a:gd name="adj2" fmla="val 50000"/>
              <a:gd name="adj3" fmla="val 38219"/>
            </a:avLst>
          </a:prstGeom>
          <a:solidFill>
            <a:schemeClr val="accent1"/>
          </a:solidFill>
          <a:ln w="19050" cap="rnd">
            <a:solidFill>
              <a:srgbClr val="4495B0"/>
            </a:solidFill>
            <a:miter lim="800000"/>
          </a:ln>
        </p:spPr>
        <p:txBody>
          <a:bodyPr anchor="ctr" anchorCtr="0">
            <a:noAutofit/>
          </a:bodyPr>
          <a:lstStyle>
            <a:lvl1pPr marL="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1pPr>
            <a:lvl2pPr marL="4572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2pPr>
            <a:lvl3pPr marL="9144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3pPr>
            <a:lvl4pPr marL="13716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4pPr>
            <a:lvl5pPr marL="18288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5pPr>
          </a:lstStyle>
          <a:p>
            <a:pPr marL="0" marR="0" lvl="0" indent="0" algn="ctr"/>
            <a:endParaRPr lang="ru-RU" alt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 idx="4294967295"/>
          </p:nvPr>
        </p:nvSpPr>
        <p:spPr/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ru-RU" b="1">
                <a:solidFill>
                  <a:srgbClr val="236292"/>
                </a:solidFill>
              </a:rPr>
              <a:t>Уровень начального общего образования</a:t>
            </a:r>
            <a:endParaRPr lang="ru-RU" altLang="en-US">
              <a:solidFill>
                <a:srgbClr val="236292"/>
              </a:solidFill>
            </a:endParaRPr>
          </a:p>
        </p:txBody>
      </p:sp>
      <p:sp>
        <p:nvSpPr>
          <p:cNvPr id="7171" name="Содержимое 2"/>
          <p:cNvSpPr>
            <a:spLocks noGrp="1"/>
          </p:cNvSpPr>
          <p:nvPr>
            <p:ph idx="4294967295"/>
          </p:nvPr>
        </p:nvSpPr>
        <p:spPr/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>
              <a:buNone/>
            </a:pPr>
            <a:r>
              <a:rPr lang="ru-RU" altLang="ru-RU" sz="2800"/>
              <a:t>В формировании безопасного поведения детей младшего школьного возраста целевым приоритетом является создание благоприятных условий для усвоения школьниками </a:t>
            </a:r>
            <a:r>
              <a:rPr lang="ru-RU" altLang="ru-RU" sz="2800" b="1">
                <a:solidFill>
                  <a:srgbClr val="236292"/>
                </a:solidFill>
              </a:rPr>
              <a:t>социально значимых знаний</a:t>
            </a:r>
            <a:r>
              <a:rPr lang="ru-RU" altLang="ru-RU" sz="2800" b="1">
                <a:solidFill>
                  <a:srgbClr val="7030A0"/>
                </a:solidFill>
              </a:rPr>
              <a:t> </a:t>
            </a:r>
            <a:r>
              <a:rPr lang="ru-RU" altLang="ru-RU" sz="2800"/>
              <a:t>– знаний основных норм и традиций того общества, в котором они живут. </a:t>
            </a:r>
          </a:p>
          <a:p>
            <a:pPr marL="342900" marR="0" lvl="0" indent="-342900"/>
            <a:endParaRPr lang="ru-RU" altLang="ru-RU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 idx="4294967295"/>
          </p:nvPr>
        </p:nvSpPr>
        <p:spPr/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ru-RU" b="1">
                <a:solidFill>
                  <a:srgbClr val="236292"/>
                </a:solidFill>
              </a:rPr>
              <a:t>Уровень основного общего образования</a:t>
            </a:r>
            <a:endParaRPr lang="ru-RU" altLang="en-US">
              <a:solidFill>
                <a:srgbClr val="236292"/>
              </a:solidFill>
            </a:endParaRPr>
          </a:p>
        </p:txBody>
      </p:sp>
      <p:sp>
        <p:nvSpPr>
          <p:cNvPr id="8195" name="Содержимое 2"/>
          <p:cNvSpPr>
            <a:spLocks noGrp="1"/>
          </p:cNvSpPr>
          <p:nvPr>
            <p:ph idx="4294967295"/>
          </p:nvPr>
        </p:nvSpPr>
        <p:spPr>
          <a:xfrm>
            <a:off x="677334" y="2368627"/>
            <a:ext cx="8596668" cy="3672735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34290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/>
            <a:r>
              <a:rPr lang="ru-RU" altLang="ru-RU" sz="2800"/>
              <a:t>В формировании безопасного поведения обучающихся подросткового возраста приоритетом является создание благоприятных условий для развития, прежде всего, ценностных </a:t>
            </a:r>
            <a:r>
              <a:rPr lang="ru-RU" altLang="ru-RU" sz="2800" b="1">
                <a:solidFill>
                  <a:srgbClr val="236292"/>
                </a:solidFill>
              </a:rPr>
              <a:t>социально значимых отношений</a:t>
            </a:r>
            <a:r>
              <a:rPr lang="ru-RU" altLang="ru-RU" sz="2800"/>
              <a:t>.</a:t>
            </a:r>
          </a:p>
          <a:p>
            <a:pPr marL="342900" marR="0" lvl="0" indent="-342900"/>
            <a:endParaRPr lang="ru-RU" altLang="ru-RU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 idx="4294967295"/>
          </p:nvPr>
        </p:nvSpPr>
        <p:spPr/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ru-RU" b="1">
                <a:solidFill>
                  <a:srgbClr val="236292"/>
                </a:solidFill>
              </a:rPr>
              <a:t>Уровень среднего общего образования</a:t>
            </a:r>
            <a:endParaRPr lang="ru-RU" altLang="en-US">
              <a:solidFill>
                <a:srgbClr val="236292"/>
              </a:solidFill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idx="4294967295"/>
          </p:nvPr>
        </p:nvSpPr>
        <p:spPr>
          <a:xfrm>
            <a:off x="677334" y="2412694"/>
            <a:ext cx="8596668" cy="3628668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34290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/>
            <a:r>
              <a:rPr lang="ru-RU" altLang="ru-RU" sz="2800"/>
              <a:t>В формировании безопасного поведения юношей приоритетом является создание благоприятных условий для приобретения школьниками </a:t>
            </a:r>
            <a:r>
              <a:rPr lang="ru-RU" altLang="ru-RU" sz="2800" b="1">
                <a:solidFill>
                  <a:srgbClr val="236292"/>
                </a:solidFill>
              </a:rPr>
              <a:t>опыта</a:t>
            </a:r>
            <a:r>
              <a:rPr lang="ru-RU" altLang="ru-RU" sz="2800"/>
              <a:t> безопасного поведения.</a:t>
            </a:r>
          </a:p>
          <a:p>
            <a:pPr marL="342900" marR="0" lvl="0" indent="-342900"/>
            <a:endParaRPr lang="ru-RU" altLang="ru-RU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77334" y="609600"/>
            <a:ext cx="8596668" cy="778525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 b="1">
                <a:solidFill>
                  <a:srgbClr val="236292"/>
                </a:solidFill>
              </a:rPr>
              <a:t>Способы формирования</a:t>
            </a:r>
          </a:p>
        </p:txBody>
      </p:sp>
      <p:graphicFrame>
        <p:nvGraphicFramePr>
          <p:cNvPr id="10243" name="Объект 3"/>
          <p:cNvGraphicFramePr>
            <a:graphicFrameLocks noGrp="1"/>
          </p:cNvGraphicFramePr>
          <p:nvPr>
            <p:ph idx="4294967295"/>
          </p:nvPr>
        </p:nvGraphicFramePr>
        <p:xfrm>
          <a:off x="677862" y="1687512"/>
          <a:ext cx="7959725" cy="4005352"/>
        </p:xfrm>
        <a:graphic>
          <a:graphicData uri="http://schemas.openxmlformats.org/drawingml/2006/table">
            <a:tbl>
              <a:tblPr/>
              <a:tblGrid>
                <a:gridCol w="2652712"/>
                <a:gridCol w="2652712"/>
                <a:gridCol w="2654300"/>
              </a:tblGrid>
              <a:tr h="723900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 b="1">
                          <a:solidFill>
                            <a:srgbClr val="236292"/>
                          </a:solidFill>
                        </a:rPr>
                        <a:t>Представление</a:t>
                      </a:r>
                      <a:endParaRPr lang="ru-RU" altLang="en-US" sz="2400" b="1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 b="1">
                          <a:solidFill>
                            <a:srgbClr val="236292"/>
                          </a:solidFill>
                        </a:rPr>
                        <a:t>Отношение</a:t>
                      </a:r>
                      <a:endParaRPr lang="ru-RU" altLang="en-US" sz="2400" b="1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 b="1">
                          <a:solidFill>
                            <a:srgbClr val="236292"/>
                          </a:solidFill>
                        </a:rPr>
                        <a:t>Стратегия поведения</a:t>
                      </a:r>
                      <a:endParaRPr lang="ru-RU" altLang="en-US" sz="2400" b="1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460375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>
                          <a:solidFill>
                            <a:srgbClr val="236292"/>
                          </a:solidFill>
                        </a:rPr>
                        <a:t>Инструктаж </a:t>
                      </a:r>
                      <a:endParaRPr lang="ru-RU" altLang="en-US" sz="2400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>
                          <a:solidFill>
                            <a:srgbClr val="236292"/>
                          </a:solidFill>
                        </a:rPr>
                        <a:t>Беседа</a:t>
                      </a:r>
                      <a:endParaRPr lang="ru-RU" altLang="en-US" sz="2400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>
                          <a:solidFill>
                            <a:srgbClr val="236292"/>
                          </a:solidFill>
                        </a:rPr>
                        <a:t>Обсуждение </a:t>
                      </a:r>
                      <a:endParaRPr lang="ru-RU" altLang="en-US" sz="2400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460375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>
                          <a:solidFill>
                            <a:srgbClr val="236292"/>
                          </a:solidFill>
                        </a:rPr>
                        <a:t>Памятка</a:t>
                      </a:r>
                      <a:endParaRPr lang="ru-RU" altLang="en-US" sz="2400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>
                          <a:solidFill>
                            <a:srgbClr val="236292"/>
                          </a:solidFill>
                        </a:rPr>
                        <a:t>Рассказ </a:t>
                      </a:r>
                      <a:endParaRPr lang="ru-RU" altLang="en-US" sz="2400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>
                          <a:solidFill>
                            <a:srgbClr val="236292"/>
                          </a:solidFill>
                        </a:rPr>
                        <a:t>Дискуссия </a:t>
                      </a:r>
                      <a:endParaRPr lang="ru-RU" altLang="en-US" sz="2400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460375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>
                          <a:solidFill>
                            <a:srgbClr val="236292"/>
                          </a:solidFill>
                        </a:rPr>
                        <a:t>Демонстрация</a:t>
                      </a:r>
                      <a:endParaRPr lang="ru-RU" altLang="en-US" sz="2400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 rowSpan="2"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>
                          <a:solidFill>
                            <a:srgbClr val="236292"/>
                          </a:solidFill>
                        </a:rPr>
                        <a:t>Лабораторная работа</a:t>
                      </a:r>
                      <a:endParaRPr lang="ru-RU" altLang="en-US" sz="2400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>
                          <a:solidFill>
                            <a:srgbClr val="236292"/>
                          </a:solidFill>
                        </a:rPr>
                        <a:t>Тренинг </a:t>
                      </a:r>
                      <a:endParaRPr lang="ru-RU" altLang="en-US" sz="2400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460375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>
                          <a:solidFill>
                            <a:srgbClr val="236292"/>
                          </a:solidFill>
                        </a:rPr>
                        <a:t> Игра</a:t>
                      </a:r>
                      <a:endParaRPr lang="ru-RU" altLang="en-US" sz="2400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>
                      <a:miter lim="800000"/>
                    </a:lnB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>
                          <a:solidFill>
                            <a:srgbClr val="236292"/>
                          </a:solidFill>
                        </a:rPr>
                        <a:t>Практикум </a:t>
                      </a:r>
                      <a:endParaRPr lang="ru-RU" altLang="en-US" sz="2400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460375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 b="1">
                          <a:solidFill>
                            <a:srgbClr val="236292"/>
                          </a:solidFill>
                        </a:rPr>
                        <a:t> </a:t>
                      </a:r>
                      <a:r>
                        <a:rPr lang="ru-RU" altLang="en-US" sz="2400">
                          <a:solidFill>
                            <a:srgbClr val="236292"/>
                          </a:solidFill>
                        </a:rPr>
                        <a:t>…</a:t>
                      </a:r>
                      <a:endParaRPr lang="ru-RU" altLang="en-US" sz="2400" b="1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>
                          <a:solidFill>
                            <a:srgbClr val="236292"/>
                          </a:solidFill>
                        </a:rPr>
                        <a:t> Игра </a:t>
                      </a:r>
                      <a:endParaRPr lang="ru-RU" altLang="en-US" sz="2400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>
                          <a:solidFill>
                            <a:srgbClr val="236292"/>
                          </a:solidFill>
                        </a:rPr>
                        <a:t>Исследование </a:t>
                      </a:r>
                      <a:endParaRPr lang="ru-RU" altLang="en-US" sz="2400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460375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 b="1">
                          <a:solidFill>
                            <a:srgbClr val="236292"/>
                          </a:solidFill>
                        </a:rPr>
                        <a:t> </a:t>
                      </a:r>
                      <a:endParaRPr lang="ru-RU" altLang="en-US" sz="2400" b="1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>
                          <a:solidFill>
                            <a:srgbClr val="236292"/>
                          </a:solidFill>
                        </a:rPr>
                        <a:t> …</a:t>
                      </a:r>
                      <a:endParaRPr lang="ru-RU" altLang="en-US" sz="2400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>
                          <a:solidFill>
                            <a:srgbClr val="236292"/>
                          </a:solidFill>
                        </a:rPr>
                        <a:t>Игра  </a:t>
                      </a:r>
                      <a:endParaRPr lang="ru-RU" altLang="en-US" sz="2400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460375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 b="1">
                          <a:solidFill>
                            <a:srgbClr val="236292"/>
                          </a:solidFill>
                        </a:rPr>
                        <a:t> </a:t>
                      </a:r>
                      <a:endParaRPr lang="ru-RU" altLang="en-US" sz="2400" b="1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>
                          <a:solidFill>
                            <a:srgbClr val="236292"/>
                          </a:solidFill>
                        </a:rPr>
                        <a:t> </a:t>
                      </a:r>
                      <a:endParaRPr lang="ru-RU" altLang="en-US" sz="2400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sz="2400">
                          <a:solidFill>
                            <a:srgbClr val="236292"/>
                          </a:solidFill>
                        </a:rPr>
                        <a:t> …</a:t>
                      </a:r>
                      <a:endParaRPr lang="ru-RU" altLang="en-US" sz="2400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77334" y="429658"/>
            <a:ext cx="8596668" cy="1500742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 b="1">
                <a:solidFill>
                  <a:srgbClr val="236292"/>
                </a:solidFill>
              </a:rPr>
              <a:t>Требования к проведению инструктажей</a:t>
            </a:r>
            <a:endParaRPr lang="ru-RU" altLang="en-US">
              <a:solidFill>
                <a:srgbClr val="236292"/>
              </a:solidFill>
            </a:endParaRPr>
          </a:p>
        </p:txBody>
      </p:sp>
      <p:sp>
        <p:nvSpPr>
          <p:cNvPr id="11267" name="Объект 2"/>
          <p:cNvSpPr>
            <a:spLocks noGrp="1"/>
          </p:cNvSpPr>
          <p:nvPr>
            <p:ph idx="4294967295"/>
          </p:nvPr>
        </p:nvSpPr>
        <p:spPr>
          <a:xfrm>
            <a:off x="677862" y="2160588"/>
            <a:ext cx="8596312" cy="3881438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34290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altLang="en-US" sz="2400"/>
              <a:t>С правилами поведения учащихся на зимних каникулах дети должны быть ознакомлены заранее. </a:t>
            </a:r>
          </a:p>
          <a:p>
            <a:pPr lvl="0"/>
            <a:endParaRPr lang="ru-RU" altLang="en-US" sz="1000"/>
          </a:p>
          <a:p>
            <a:pPr lvl="0"/>
            <a:r>
              <a:rPr lang="ru-RU" altLang="en-US" sz="2400"/>
              <a:t>Учитель обязан проверить, как школьники запомнили материал, задав наводящие вопросы. </a:t>
            </a:r>
          </a:p>
          <a:p>
            <a:pPr lvl="0"/>
            <a:endParaRPr lang="ru-RU" altLang="en-US" sz="1000"/>
          </a:p>
          <a:p>
            <a:pPr lvl="0"/>
            <a:r>
              <a:rPr lang="ru-RU" altLang="en-US" sz="2400"/>
              <a:t>Факт проведения должен быть зафиксирован в документах (журнал, ведомость и пр.)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77334" y="609600"/>
            <a:ext cx="8596668" cy="668357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>
                <a:solidFill>
                  <a:srgbClr val="236292"/>
                </a:solidFill>
              </a:rPr>
              <a:t>Правила поведения на дороге</a:t>
            </a:r>
          </a:p>
        </p:txBody>
      </p:sp>
      <p:sp>
        <p:nvSpPr>
          <p:cNvPr id="12291" name="Объект 2"/>
          <p:cNvSpPr>
            <a:spLocks noGrp="1"/>
          </p:cNvSpPr>
          <p:nvPr>
            <p:ph idx="4294967295"/>
          </p:nvPr>
        </p:nvSpPr>
        <p:spPr>
          <a:xfrm>
            <a:off x="677334" y="1542361"/>
            <a:ext cx="8596668" cy="4499001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34290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>
              <a:lnSpc>
                <a:spcPct val="90000"/>
              </a:lnSpc>
            </a:pPr>
            <a:r>
              <a:rPr lang="ru-RU" altLang="en-US">
                <a:latin typeface="Arial" pitchFamily="34" charset="0"/>
                <a:ea typeface="Arial" pitchFamily="34" charset="0"/>
              </a:rPr>
              <a:t>Дорогу переходить только в положенном месте, то есть на пешеходном переходе. Перед началом движения через дорогу убедиться, что машины находятся далеко и имеется достаточное время для перехода. </a:t>
            </a:r>
          </a:p>
          <a:p>
            <a:pPr marL="342900" marR="0" lvl="0" indent="-342900">
              <a:lnSpc>
                <a:spcPct val="90000"/>
              </a:lnSpc>
            </a:pPr>
            <a:r>
              <a:rPr lang="ru-RU" altLang="en-US">
                <a:latin typeface="Arial" pitchFamily="34" charset="0"/>
                <a:ea typeface="Arial" pitchFamily="34" charset="0"/>
              </a:rPr>
              <a:t>Если автомобили находятся близко, лучше подождать и выбрать более удобный момент, чтобы не спешить.</a:t>
            </a:r>
          </a:p>
          <a:p>
            <a:pPr marL="342900" marR="0" lvl="0" indent="-342900">
              <a:lnSpc>
                <a:spcPct val="90000"/>
              </a:lnSpc>
            </a:pPr>
            <a:r>
              <a:rPr lang="ru-RU" altLang="en-US">
                <a:latin typeface="Arial" pitchFamily="34" charset="0"/>
                <a:ea typeface="Arial" pitchFamily="34" charset="0"/>
              </a:rPr>
              <a:t>Если вдоль дороги находятся снежные сугробы, закрывающие обзор, выбрать более удобное место для перехода или убедиться в отсутствии машин перед началом движения.</a:t>
            </a:r>
          </a:p>
          <a:p>
            <a:pPr marL="342900" marR="0" lvl="0" indent="-342900">
              <a:lnSpc>
                <a:spcPct val="90000"/>
              </a:lnSpc>
            </a:pPr>
            <a:r>
              <a:rPr lang="ru-RU" altLang="en-US">
                <a:latin typeface="Arial" pitchFamily="34" charset="0"/>
                <a:ea typeface="Arial" pitchFamily="34" charset="0"/>
              </a:rPr>
              <a:t>Не играть вблизи проезжей части и не кататься с возвышенностей, которые спускаются к дороге.</a:t>
            </a:r>
          </a:p>
          <a:p>
            <a:pPr marL="342900" marR="0" lvl="0" indent="-342900">
              <a:lnSpc>
                <a:spcPct val="90000"/>
              </a:lnSpc>
            </a:pPr>
            <a:r>
              <a:rPr lang="ru-RU" altLang="en-US">
                <a:latin typeface="Arial" pitchFamily="34" charset="0"/>
                <a:ea typeface="Arial" pitchFamily="34" charset="0"/>
              </a:rPr>
              <a:t>Проходить по тротуару только с правой стороны. Если нет тротуара, идти по левому краю дороги, навстречу движению транспорта.</a:t>
            </a:r>
          </a:p>
          <a:p>
            <a:pPr marL="342900" marR="0" lvl="0" indent="-342900">
              <a:lnSpc>
                <a:spcPct val="90000"/>
              </a:lnSpc>
            </a:pPr>
            <a:r>
              <a:rPr lang="ru-RU" altLang="en-US">
                <a:latin typeface="Arial" pitchFamily="34" charset="0"/>
                <a:ea typeface="Arial" pitchFamily="34" charset="0"/>
              </a:rPr>
              <a:t>На проезжей части игры строго запрещены.</a:t>
            </a:r>
          </a:p>
          <a:p>
            <a:pPr marL="342900" marR="0" lvl="0" indent="-342900">
              <a:lnSpc>
                <a:spcPct val="90000"/>
              </a:lnSpc>
            </a:pPr>
            <a:r>
              <a:rPr lang="ru-RU" altLang="en-US">
                <a:latin typeface="Arial" pitchFamily="34" charset="0"/>
                <a:ea typeface="Arial" pitchFamily="34" charset="0"/>
              </a:rPr>
              <a:t>Не выезжать на проезжую часть на велосипеде.</a:t>
            </a:r>
          </a:p>
          <a:p>
            <a:pPr marL="342900" marR="0" lvl="0" indent="-342900">
              <a:lnSpc>
                <a:spcPct val="90000"/>
              </a:lnSpc>
            </a:pPr>
            <a:endParaRPr lang="ru-RU" altLang="en-US" sz="190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 idx="4294967295"/>
          </p:nvPr>
        </p:nvSpPr>
        <p:spPr/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 b="1">
                <a:solidFill>
                  <a:srgbClr val="236292"/>
                </a:solidFill>
              </a:rPr>
              <a:t>Гололедица</a:t>
            </a:r>
            <a:r>
              <a:rPr lang="ru-RU" altLang="en-US">
                <a:solidFill>
                  <a:srgbClr val="236292"/>
                </a:solidFill>
              </a:rPr>
              <a:t/>
            </a:r>
            <a:br>
              <a:rPr lang="ru-RU" altLang="en-US">
                <a:solidFill>
                  <a:srgbClr val="236292"/>
                </a:solidFill>
              </a:rPr>
            </a:br>
            <a:endParaRPr lang="ru-RU" altLang="en-US">
              <a:solidFill>
                <a:srgbClr val="236292"/>
              </a:solidFill>
            </a:endParaRPr>
          </a:p>
        </p:txBody>
      </p:sp>
      <p:sp>
        <p:nvSpPr>
          <p:cNvPr id="13315" name="Объект 2"/>
          <p:cNvSpPr>
            <a:spLocks noGrp="1"/>
          </p:cNvSpPr>
          <p:nvPr>
            <p:ph idx="4294967295"/>
          </p:nvPr>
        </p:nvSpPr>
        <p:spPr/>
        <p:txBody>
          <a:bodyPr vert="horz" wrap="square" lIns="91440" tIns="45720" rIns="91440" bIns="45720" rtlCol="0" anchor="t" anchorCtr="0">
            <a:noAutofit/>
          </a:bodyPr>
          <a:lstStyle>
            <a:lvl1pPr marL="34290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/>
            <a:r>
              <a:rPr lang="ru-RU" altLang="en-US" sz="2800"/>
              <a:t>Передвигаться медленно, не спешить и стараться не толкать прохожих.</a:t>
            </a:r>
          </a:p>
          <a:p>
            <a:pPr marL="0" marR="0" lvl="0" indent="0">
              <a:buNone/>
            </a:pPr>
            <a:endParaRPr lang="ru-RU" altLang="en-US" sz="2800"/>
          </a:p>
          <a:p>
            <a:pPr marL="342900" marR="0" lvl="0" indent="-342900"/>
            <a:r>
              <a:rPr lang="ru-RU" altLang="en-US" sz="2800"/>
              <a:t>По возможности надевать обувь с нескользкой подошвой или использовать специальные насадки на обувь против скольжения. 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 idx="4294967295"/>
          </p:nvPr>
        </p:nvSpPr>
        <p:spPr/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 b="1">
                <a:solidFill>
                  <a:srgbClr val="236292"/>
                </a:solidFill>
              </a:rPr>
              <a:t>Сосульки и сугробы на крышах</a:t>
            </a:r>
            <a:endParaRPr lang="ru-RU" altLang="en-US">
              <a:solidFill>
                <a:srgbClr val="236292"/>
              </a:solidFill>
            </a:endParaRPr>
          </a:p>
        </p:txBody>
      </p:sp>
      <p:sp>
        <p:nvSpPr>
          <p:cNvPr id="14339" name="Объект 2"/>
          <p:cNvSpPr>
            <a:spLocks noGrp="1"/>
          </p:cNvSpPr>
          <p:nvPr>
            <p:ph idx="4294967295"/>
          </p:nvPr>
        </p:nvSpPr>
        <p:spPr/>
        <p:txBody>
          <a:bodyPr vert="horz" wrap="square" lIns="91440" tIns="45720" rIns="91440" bIns="45720" rtlCol="0" anchor="t" anchorCtr="0">
            <a:noAutofit/>
          </a:bodyPr>
          <a:lstStyle>
            <a:lvl1pPr marL="34290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/>
            <a:r>
              <a:rPr lang="ru-RU" altLang="en-US" sz="2400"/>
              <a:t>Категорически не рекомендуется играть или просто находится вблизи домов, на которых висят сосульки. </a:t>
            </a:r>
          </a:p>
          <a:p>
            <a:pPr marL="0" marR="0" lvl="0" indent="0">
              <a:buNone/>
            </a:pPr>
            <a:endParaRPr lang="ru-RU" altLang="en-US" sz="2400"/>
          </a:p>
          <a:p>
            <a:pPr marL="342900" marR="0" lvl="0" indent="-342900"/>
            <a:r>
              <a:rPr lang="ru-RU" altLang="en-US" sz="2400"/>
              <a:t>Слежавшийся на крышах снег под собственным весом становится плотным и имеет ледяную основу. Сорвавшийся снежный ком, упавший с крыши, тоже представляет опасность.</a:t>
            </a:r>
          </a:p>
          <a:p>
            <a:pPr marL="342900" marR="0" lvl="0" indent="-342900"/>
            <a:endParaRPr lang="ru-RU" altLang="en-US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01212" cy="685800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77334" y="609600"/>
            <a:ext cx="8596668" cy="921745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 b="1">
                <a:solidFill>
                  <a:srgbClr val="236292"/>
                </a:solidFill>
              </a:rPr>
              <a:t>Природные водоемы</a:t>
            </a:r>
            <a:r>
              <a:rPr lang="ru-RU" altLang="en-US" sz="3200">
                <a:solidFill>
                  <a:srgbClr val="236292"/>
                </a:solidFill>
              </a:rPr>
              <a:t/>
            </a:r>
            <a:br>
              <a:rPr lang="ru-RU" altLang="en-US" sz="3200">
                <a:solidFill>
                  <a:srgbClr val="236292"/>
                </a:solidFill>
              </a:rPr>
            </a:br>
            <a:endParaRPr lang="ru-RU" altLang="en-US" sz="3200">
              <a:solidFill>
                <a:srgbClr val="236292"/>
              </a:solidFill>
            </a:endParaRPr>
          </a:p>
        </p:txBody>
      </p:sp>
      <p:sp>
        <p:nvSpPr>
          <p:cNvPr id="16387" name="Объект 2"/>
          <p:cNvSpPr>
            <a:spLocks noGrp="1"/>
          </p:cNvSpPr>
          <p:nvPr>
            <p:ph idx="4294967295"/>
          </p:nvPr>
        </p:nvSpPr>
        <p:spPr>
          <a:xfrm>
            <a:off x="677862" y="1608138"/>
            <a:ext cx="8596312" cy="4433888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34290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altLang="en-US" sz="2000"/>
              <a:t>Не подходить близко к линии берега. </a:t>
            </a:r>
          </a:p>
          <a:p>
            <a:pPr lvl="0"/>
            <a:r>
              <a:rPr lang="ru-RU" altLang="en-US" sz="2000"/>
              <a:t>Не выбегать и не прыгать на лед. </a:t>
            </a:r>
          </a:p>
          <a:p>
            <a:pPr lvl="0"/>
            <a:r>
              <a:rPr lang="ru-RU" altLang="en-US" sz="2000"/>
              <a:t>Не скатываться с горки на замерзший водоем.</a:t>
            </a:r>
          </a:p>
          <a:p>
            <a:pPr lvl="0"/>
            <a:r>
              <a:rPr lang="ru-RU" altLang="en-US" sz="2000"/>
              <a:t>Не следует проверять прочность льда ногой. Для этого сопровождающий детей взрослый человек должен использовать палку. </a:t>
            </a:r>
          </a:p>
          <a:p>
            <a:pPr lvl="0"/>
            <a:r>
              <a:rPr lang="ru-RU" altLang="en-US" sz="2000"/>
              <a:t>В случае если во время падения или удара об лед образовалась трещина, следует как можно спокойнее отойти от этого места и покинуть водоем.</a:t>
            </a:r>
          </a:p>
          <a:p>
            <a:pPr lvl="0"/>
            <a:r>
              <a:rPr lang="ru-RU" altLang="en-US" sz="2000"/>
              <a:t>Не посещать замерзшие водоемы без сопровождения взрослых.</a:t>
            </a:r>
          </a:p>
          <a:p>
            <a:pPr lvl="0"/>
            <a:endParaRPr lang="ru-RU" altLang="en-US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09150" cy="685800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-157162" y="0"/>
            <a:ext cx="9666288" cy="685800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4138"/>
            <a:ext cx="9698038" cy="685800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 idx="4294967295"/>
          </p:nvPr>
        </p:nvSpPr>
        <p:spPr/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 b="1">
                <a:solidFill>
                  <a:srgbClr val="236292"/>
                </a:solidFill>
              </a:rPr>
              <a:t>Одежда по погоде и меры предосторожности</a:t>
            </a:r>
            <a:endParaRPr lang="ru-RU" altLang="en-US">
              <a:solidFill>
                <a:srgbClr val="236292"/>
              </a:solidFill>
            </a:endParaRPr>
          </a:p>
        </p:txBody>
      </p:sp>
      <p:sp>
        <p:nvSpPr>
          <p:cNvPr id="20483" name="Объект 2"/>
          <p:cNvSpPr>
            <a:spLocks noGrp="1"/>
          </p:cNvSpPr>
          <p:nvPr>
            <p:ph idx="4294967295"/>
          </p:nvPr>
        </p:nvSpPr>
        <p:spPr>
          <a:xfrm>
            <a:off x="677862" y="2160588"/>
            <a:ext cx="8596312" cy="3881438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34290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altLang="en-US" sz="2000"/>
              <a:t>Шапка должна закрывать уши. </a:t>
            </a:r>
          </a:p>
          <a:p>
            <a:pPr lvl="0"/>
            <a:r>
              <a:rPr lang="ru-RU" altLang="en-US" sz="2000"/>
              <a:t>При ветреной погоде следует повязать шарф, плотно закрывающий горло.</a:t>
            </a:r>
          </a:p>
          <a:p>
            <a:pPr lvl="0"/>
            <a:r>
              <a:rPr lang="ru-RU" altLang="en-US" sz="2000"/>
              <a:t>Теплые шерстяные носки и варежки спасут конечности от переохлаждения.</a:t>
            </a:r>
          </a:p>
          <a:p>
            <a:pPr lvl="0"/>
            <a:r>
              <a:rPr lang="ru-RU" altLang="en-US" sz="2000"/>
              <a:t>При морозной погоде перед выходом на улицу за 30 минут смазать щеки и нос жирным кремом, чтобы уберечься от отморожения и сильного обветривания.</a:t>
            </a:r>
          </a:p>
          <a:p>
            <a:pPr lvl="0"/>
            <a:r>
              <a:rPr lang="ru-RU" altLang="en-US" sz="2000"/>
              <a:t>Если во время зимней прогулки зайти в магазин или кафе, следует снять шапку, шарф, варежки и расстегнуть верхнюю одежду. 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77334" y="609600"/>
            <a:ext cx="8596668" cy="954795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 b="1">
                <a:solidFill>
                  <a:srgbClr val="236292"/>
                </a:solidFill>
              </a:rPr>
              <a:t>Катание на коньках</a:t>
            </a:r>
            <a:endParaRPr lang="ru-RU" altLang="en-US">
              <a:solidFill>
                <a:srgbClr val="236292"/>
              </a:solidFill>
            </a:endParaRPr>
          </a:p>
        </p:txBody>
      </p:sp>
      <p:sp>
        <p:nvSpPr>
          <p:cNvPr id="21507" name="Объект 2"/>
          <p:cNvSpPr>
            <a:spLocks noGrp="1"/>
          </p:cNvSpPr>
          <p:nvPr>
            <p:ph idx="4294967295"/>
          </p:nvPr>
        </p:nvSpPr>
        <p:spPr>
          <a:xfrm>
            <a:off x="677862" y="1795462"/>
            <a:ext cx="8596312" cy="4246562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34290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altLang="en-US" sz="2000"/>
              <a:t>Учащиеся в возрасте до 10 лет допускаются на каток только в сопровождении взрослых.</a:t>
            </a:r>
          </a:p>
          <a:p>
            <a:pPr lvl="0"/>
            <a:r>
              <a:rPr lang="ru-RU" altLang="en-US" sz="2000"/>
              <a:t>Дети, которые неуверенно держатся на коньках, должны выходить на лед в соответствующей экипировке – необходимо надевать шлем, налокотники и наколенники.</a:t>
            </a:r>
          </a:p>
          <a:p>
            <a:pPr lvl="0"/>
            <a:r>
              <a:rPr lang="ru-RU" altLang="en-US" sz="2000"/>
              <a:t>Для безопасного движения следует двигаться по кругу против часовой стрелки.</a:t>
            </a:r>
          </a:p>
          <a:p>
            <a:pPr lvl="0"/>
            <a:r>
              <a:rPr lang="ru-RU" altLang="en-US" sz="2000"/>
              <a:t>В случае падения надо попытаться сгруппироваться и постараться не падать на руки и колени, а, присев, завалиться на бок.</a:t>
            </a:r>
          </a:p>
          <a:p>
            <a:pPr lvl="0"/>
            <a:r>
              <a:rPr lang="ru-RU" altLang="en-US" sz="2000"/>
              <a:t>Не кататься против движения, не толкаться, создавая сумятицу. </a:t>
            </a:r>
          </a:p>
          <a:p>
            <a:pPr lvl="0"/>
            <a:endParaRPr lang="ru-RU" altLang="en-US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77334" y="345195"/>
            <a:ext cx="8596668" cy="723441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 b="1">
                <a:solidFill>
                  <a:srgbClr val="236292"/>
                </a:solidFill>
              </a:rPr>
              <a:t>Катание на лыжах </a:t>
            </a:r>
            <a:endParaRPr lang="ru-RU" altLang="en-US">
              <a:solidFill>
                <a:srgbClr val="236292"/>
              </a:solidFill>
            </a:endParaRPr>
          </a:p>
        </p:txBody>
      </p:sp>
      <p:sp>
        <p:nvSpPr>
          <p:cNvPr id="22531" name="Объект 2"/>
          <p:cNvSpPr>
            <a:spLocks noGrp="1"/>
          </p:cNvSpPr>
          <p:nvPr>
            <p:ph idx="4294967295"/>
          </p:nvPr>
        </p:nvSpPr>
        <p:spPr>
          <a:xfrm>
            <a:off x="677334" y="1244906"/>
            <a:ext cx="8596668" cy="5155894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34290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>
              <a:lnSpc>
                <a:spcPct val="80000"/>
              </a:lnSpc>
            </a:pPr>
            <a:r>
              <a:rPr lang="ru-RU" altLang="en-US" sz="2000"/>
              <a:t>Для катания на лыжах следует выбирать теплую, но легкую и удобную одежду.</a:t>
            </a:r>
          </a:p>
          <a:p>
            <a:pPr marL="342900" marR="0" lvl="0" indent="-342900">
              <a:lnSpc>
                <a:spcPct val="80000"/>
              </a:lnSpc>
            </a:pPr>
            <a:r>
              <a:rPr lang="ru-RU" altLang="en-US" sz="2000"/>
              <a:t>Правильно подбирать размер лыж и снаряжения к ним.</a:t>
            </a:r>
          </a:p>
          <a:p>
            <a:pPr marL="342900" marR="0" lvl="0" indent="-342900">
              <a:lnSpc>
                <a:spcPct val="80000"/>
              </a:lnSpc>
            </a:pPr>
            <a:r>
              <a:rPr lang="ru-RU" altLang="en-US" sz="2000"/>
              <a:t>При посещении комплекса, не имея навыков катания, пользоваться услугами инструктора и следовать его указаниям.</a:t>
            </a:r>
          </a:p>
          <a:p>
            <a:pPr marL="342900" marR="0" lvl="0" indent="-342900">
              <a:lnSpc>
                <a:spcPct val="80000"/>
              </a:lnSpc>
            </a:pPr>
            <a:r>
              <a:rPr lang="ru-RU" altLang="en-US" sz="2000"/>
              <a:t>При падении на лыжах следует присесть и наклониться, чтобы упасть на бок.</a:t>
            </a:r>
          </a:p>
          <a:p>
            <a:pPr marL="342900" marR="0" lvl="0" indent="-342900">
              <a:lnSpc>
                <a:spcPct val="80000"/>
              </a:lnSpc>
            </a:pPr>
            <a:r>
              <a:rPr lang="ru-RU" altLang="en-US" sz="2000"/>
              <a:t>Не размахивать лыжными палками.</a:t>
            </a:r>
          </a:p>
          <a:p>
            <a:pPr marL="342900" marR="0" lvl="0" indent="-342900">
              <a:lnSpc>
                <a:spcPct val="80000"/>
              </a:lnSpc>
            </a:pPr>
            <a:r>
              <a:rPr lang="ru-RU" altLang="en-US" sz="2000"/>
              <a:t>Не забираться на крутые склоны и горки, не предназначенные для катания.</a:t>
            </a:r>
          </a:p>
          <a:p>
            <a:pPr marL="342900" marR="0" lvl="0" indent="-342900">
              <a:lnSpc>
                <a:spcPct val="80000"/>
              </a:lnSpc>
            </a:pPr>
            <a:r>
              <a:rPr lang="ru-RU" altLang="en-US" sz="2000"/>
              <a:t>Не имея специальной подготовки и экипировки, не прыгать с трамплинов.</a:t>
            </a:r>
          </a:p>
          <a:p>
            <a:pPr marL="342900" marR="0" lvl="0" indent="-342900">
              <a:lnSpc>
                <a:spcPct val="80000"/>
              </a:lnSpc>
            </a:pPr>
            <a:r>
              <a:rPr lang="ru-RU" altLang="en-US" sz="2000"/>
              <a:t>Не снимать верхнюю одежду во время прогулки на лыжах. После прогулки не пить холодные напитки.</a:t>
            </a:r>
          </a:p>
          <a:p>
            <a:pPr marL="342900" marR="0" lvl="0" indent="-342900">
              <a:lnSpc>
                <a:spcPct val="80000"/>
              </a:lnSpc>
            </a:pPr>
            <a:r>
              <a:rPr lang="ru-RU" altLang="en-US" sz="2000"/>
              <a:t>При низкой температуре смазать кожу лица жирным кремом.</a:t>
            </a:r>
          </a:p>
          <a:p>
            <a:pPr marL="342900" marR="0" lvl="0" indent="-342900">
              <a:lnSpc>
                <a:spcPct val="80000"/>
              </a:lnSpc>
            </a:pPr>
            <a:endParaRPr lang="ru-RU" altLang="en-US" sz="170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77334" y="609600"/>
            <a:ext cx="8596668" cy="679373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 b="1">
                <a:solidFill>
                  <a:srgbClr val="236292"/>
                </a:solidFill>
              </a:rPr>
              <a:t>Катание на тюбинге («ватрушке»)</a:t>
            </a:r>
            <a:endParaRPr lang="ru-RU" altLang="en-US">
              <a:solidFill>
                <a:srgbClr val="236292"/>
              </a:solidFill>
            </a:endParaRPr>
          </a:p>
        </p:txBody>
      </p:sp>
      <p:sp>
        <p:nvSpPr>
          <p:cNvPr id="23555" name="Объект 2"/>
          <p:cNvSpPr>
            <a:spLocks noGrp="1"/>
          </p:cNvSpPr>
          <p:nvPr>
            <p:ph idx="4294967295"/>
          </p:nvPr>
        </p:nvSpPr>
        <p:spPr>
          <a:xfrm>
            <a:off x="677862" y="1454150"/>
            <a:ext cx="8596312" cy="4587875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34290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altLang="en-US" sz="2000"/>
              <a:t>Тюбинги способны развивать большую скорость и закручиваться вокруг своей оси во время спуска. </a:t>
            </a:r>
          </a:p>
          <a:p>
            <a:pPr lvl="0"/>
            <a:r>
              <a:rPr lang="ru-RU" altLang="en-US" sz="2000"/>
              <a:t>Тюбинги абсолютно неуправляемые и не оборудованы тормозным устройством! </a:t>
            </a:r>
          </a:p>
          <a:p>
            <a:pPr lvl="0"/>
            <a:r>
              <a:rPr lang="ru-RU" altLang="en-US" sz="2000"/>
              <a:t>На тюбингах НЕЛЬЗЯ кататься с горок с трамплинами: при приземлении «ватрушка» сильно пружинит, можно получить сильные травмы спины и шейного отдела позвоночника.</a:t>
            </a:r>
          </a:p>
          <a:p>
            <a:pPr lvl="0"/>
            <a:r>
              <a:rPr lang="ru-RU" altLang="en-US" sz="2000"/>
              <a:t>Нельзя прикреплять тюбинги друг к другу верёвкой, они могут перевернуться, в верёвке может застрять какая-либо часть тела.</a:t>
            </a:r>
          </a:p>
          <a:p>
            <a:pPr lvl="0"/>
            <a:r>
              <a:rPr lang="ru-RU" altLang="en-US" sz="2000"/>
              <a:t>Опасно садиться на тюбинг вдвоём и более, из него можно вылететь.</a:t>
            </a:r>
          </a:p>
          <a:p>
            <a:pPr lvl="0"/>
            <a:endParaRPr lang="ru-RU" altLang="en-US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77334" y="609600"/>
            <a:ext cx="8596668" cy="712424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 b="1">
                <a:solidFill>
                  <a:srgbClr val="236292"/>
                </a:solidFill>
              </a:rPr>
              <a:t>Катание на тюбинге («ватрушке»)</a:t>
            </a:r>
            <a:endParaRPr lang="ru-RU" altLang="en-US"/>
          </a:p>
        </p:txBody>
      </p:sp>
      <p:sp>
        <p:nvSpPr>
          <p:cNvPr id="24579" name="Объект 2"/>
          <p:cNvSpPr>
            <a:spLocks noGrp="1"/>
          </p:cNvSpPr>
          <p:nvPr>
            <p:ph idx="4294967295"/>
          </p:nvPr>
        </p:nvSpPr>
        <p:spPr>
          <a:xfrm>
            <a:off x="677334" y="1663547"/>
            <a:ext cx="8596668" cy="4957590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34290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>
              <a:lnSpc>
                <a:spcPct val="90000"/>
              </a:lnSpc>
            </a:pPr>
            <a:r>
              <a:rPr lang="ru-RU" altLang="en-US"/>
              <a:t>Кататься только на специально подготовленных трассах со снежной поверхностью.</a:t>
            </a:r>
          </a:p>
          <a:p>
            <a:pPr marL="342900" marR="0" lvl="0" indent="-342900">
              <a:lnSpc>
                <a:spcPct val="90000"/>
              </a:lnSpc>
            </a:pPr>
            <a:r>
              <a:rPr lang="ru-RU" altLang="en-US"/>
              <a:t>Склон для катания должен быть с уклоном не больше 20 градусов. Внизу склона должно быть достаточно места для торможения. Не следует кататься на тюбингах по склонам, поросшим деревьями.</a:t>
            </a:r>
          </a:p>
          <a:p>
            <a:pPr marL="342900" marR="0" lvl="0" indent="-342900">
              <a:lnSpc>
                <a:spcPct val="90000"/>
              </a:lnSpc>
            </a:pPr>
            <a:r>
              <a:rPr lang="ru-RU" altLang="en-US"/>
              <a:t>Нельзя кататься с горок с трамплинами при приземлении она сильно пружинит.</a:t>
            </a:r>
          </a:p>
          <a:p>
            <a:pPr marL="342900" marR="0" lvl="0" indent="-342900">
              <a:lnSpc>
                <a:spcPct val="90000"/>
              </a:lnSpc>
            </a:pPr>
            <a:r>
              <a:rPr lang="ru-RU" altLang="en-US"/>
              <a:t>Прежде чем начать спуск по неподготовленной трассе, осмотрите, нет ли там ее на ям, бугров, торчащих кустов, камней, ограждений, и всего того, что может представлять опасность для жизни и здоровья.</a:t>
            </a:r>
          </a:p>
          <a:p>
            <a:pPr marL="342900" marR="0" lvl="0" indent="-342900">
              <a:lnSpc>
                <a:spcPct val="90000"/>
              </a:lnSpc>
            </a:pPr>
            <a:r>
              <a:rPr lang="ru-RU" altLang="en-US"/>
              <a:t>Строго соблюдать дистанцию между спусками по склону: начинать движение на тюбинге сверху разрешается только тогда, когда предыдущий посетитель на тюбинге закончил спуск!</a:t>
            </a:r>
          </a:p>
          <a:p>
            <a:pPr marL="342900" marR="0" lvl="0" indent="-342900">
              <a:lnSpc>
                <a:spcPct val="90000"/>
              </a:lnSpc>
            </a:pPr>
            <a:r>
              <a:rPr lang="ru-RU" altLang="en-US"/>
              <a:t>Кататься на санках-«ватрушках» следует сидя. Не пытайтесь кататься на тюбинге стоя или прыгая, как на батуте.</a:t>
            </a:r>
          </a:p>
          <a:p>
            <a:pPr marL="342900" marR="0" lvl="0" indent="-342900">
              <a:lnSpc>
                <a:spcPct val="90000"/>
              </a:lnSpc>
            </a:pPr>
            <a:r>
              <a:rPr lang="ru-RU" altLang="en-US"/>
              <a:t>Никогда не привязывайте надувные санки к транспортным средствам.</a:t>
            </a:r>
          </a:p>
          <a:p>
            <a:pPr marL="342900" marR="0" lvl="0" indent="-342900">
              <a:lnSpc>
                <a:spcPct val="90000"/>
              </a:lnSpc>
            </a:pPr>
            <a:endParaRPr lang="ru-RU" altLang="en-US" sz="1700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1179512" y="0"/>
            <a:ext cx="7459662" cy="685800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77334" y="609600"/>
            <a:ext cx="8596668" cy="701407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>
                <a:solidFill>
                  <a:srgbClr val="236292"/>
                </a:solidFill>
              </a:rPr>
              <a:t>Использование пиротехники</a:t>
            </a:r>
          </a:p>
        </p:txBody>
      </p:sp>
      <p:sp>
        <p:nvSpPr>
          <p:cNvPr id="26627" name="Объект 2"/>
          <p:cNvSpPr>
            <a:spLocks noGrp="1"/>
          </p:cNvSpPr>
          <p:nvPr>
            <p:ph idx="4294967295"/>
          </p:nvPr>
        </p:nvSpPr>
        <p:spPr>
          <a:xfrm>
            <a:off x="677334" y="1850834"/>
            <a:ext cx="8596668" cy="4190528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>
              <a:buNone/>
            </a:pPr>
            <a:r>
              <a:rPr lang="ru-RU" altLang="en-US" sz="2000" b="1" i="1"/>
              <a:t>Детям запрещено:</a:t>
            </a:r>
            <a:endParaRPr lang="ru-RU" altLang="en-US" sz="2000"/>
          </a:p>
          <a:p>
            <a:pPr marL="342900" marR="0" lvl="0" indent="-342900"/>
            <a:r>
              <a:rPr lang="ru-RU" altLang="en-US" sz="2000"/>
              <a:t>Самостоятельно запускать фейерверки и петарды. При этом должны присутствовать взрослые.</a:t>
            </a:r>
          </a:p>
          <a:p>
            <a:pPr marL="342900" marR="0" lvl="0" indent="-342900"/>
            <a:r>
              <a:rPr lang="ru-RU" altLang="en-US" sz="2000"/>
              <a:t>Кидать петарды друг в друга, взрывать хлопушки в непосредственной близости лица, своего или друзей, шутить с пиротехникой, пытаясь подкинуть петарды в карманы или под ноги.</a:t>
            </a:r>
          </a:p>
          <a:p>
            <a:pPr marL="342900" marR="0" lvl="0" indent="-342900"/>
            <a:r>
              <a:rPr lang="ru-RU" altLang="en-US" sz="2000"/>
              <a:t>Использовать пиротехнику в закрытом помещении (дома, на балконе, в подъезде), рядом с елкой не зажигать бенгальские огни и не запускать петарды.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639762" y="0"/>
            <a:ext cx="7650162" cy="685800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504825" y="0"/>
            <a:ext cx="7940675" cy="68548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77334" y="609600"/>
            <a:ext cx="8596668" cy="888694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>
                <a:solidFill>
                  <a:srgbClr val="236292"/>
                </a:solidFill>
              </a:rPr>
              <a:t>Пожарная безопасность</a:t>
            </a:r>
          </a:p>
        </p:txBody>
      </p:sp>
      <p:sp>
        <p:nvSpPr>
          <p:cNvPr id="29699" name="Объект 2"/>
          <p:cNvSpPr>
            <a:spLocks noGrp="1"/>
          </p:cNvSpPr>
          <p:nvPr>
            <p:ph idx="4294967295"/>
          </p:nvPr>
        </p:nvSpPr>
        <p:spPr>
          <a:xfrm>
            <a:off x="677334" y="1498294"/>
            <a:ext cx="8596668" cy="5078776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34290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>
              <a:lnSpc>
                <a:spcPct val="90000"/>
              </a:lnSpc>
            </a:pPr>
            <a:r>
              <a:rPr lang="ru-RU" altLang="en-US" sz="1700"/>
              <a:t>Следует устанавливать елку на устойчивую подставку.</a:t>
            </a:r>
          </a:p>
          <a:p>
            <a:pPr marL="342900" marR="0" lvl="0" indent="-342900">
              <a:lnSpc>
                <a:spcPct val="90000"/>
              </a:lnSpc>
            </a:pPr>
            <a:r>
              <a:rPr lang="ru-RU" altLang="en-US" sz="1700"/>
              <a:t>Не использовать в качестве украшений изделия из бумаги, ваты, а также свечи.</a:t>
            </a:r>
          </a:p>
          <a:p>
            <a:pPr marL="342900" marR="0" lvl="0" indent="-342900">
              <a:lnSpc>
                <a:spcPct val="90000"/>
              </a:lnSpc>
            </a:pPr>
            <a:r>
              <a:rPr lang="ru-RU" altLang="en-US" sz="1700"/>
              <a:t>Для украшения елки использовать только полностью исправные гирлянды.</a:t>
            </a:r>
          </a:p>
          <a:p>
            <a:pPr marL="0" marR="0" lvl="0" indent="0">
              <a:lnSpc>
                <a:spcPct val="90000"/>
              </a:lnSpc>
              <a:buNone/>
            </a:pPr>
            <a:r>
              <a:rPr lang="ru-RU" altLang="en-US" sz="1700"/>
              <a:t>Запрещено:</a:t>
            </a:r>
          </a:p>
          <a:p>
            <a:pPr marL="342900" marR="0" lvl="0" indent="-342900">
              <a:lnSpc>
                <a:spcPct val="90000"/>
              </a:lnSpc>
            </a:pPr>
            <a:r>
              <a:rPr lang="ru-RU" altLang="en-US" sz="1700"/>
              <a:t>Включать в одну розетку большое количество приборов потребителей тока.</a:t>
            </a:r>
          </a:p>
          <a:p>
            <a:pPr marL="342900" marR="0" lvl="0" indent="-342900">
              <a:lnSpc>
                <a:spcPct val="90000"/>
              </a:lnSpc>
            </a:pPr>
            <a:r>
              <a:rPr lang="ru-RU" altLang="en-US" sz="1700"/>
              <a:t>Использовать неисправную аппаратуру и приборы, самим чинить и разбирать электроприборы</a:t>
            </a:r>
          </a:p>
          <a:p>
            <a:pPr marL="342900" marR="0" lvl="0" indent="-342900">
              <a:lnSpc>
                <a:spcPct val="90000"/>
              </a:lnSpc>
            </a:pPr>
            <a:r>
              <a:rPr lang="ru-RU" altLang="en-US" sz="1700"/>
              <a:t>Пользоваться повреждёнными розетками. Пользоваться электрическими утюгами, плитками, чайниками без подставок из несгораемых материалов.</a:t>
            </a:r>
          </a:p>
          <a:p>
            <a:pPr marL="342900" marR="0" lvl="0" indent="-342900">
              <a:lnSpc>
                <a:spcPct val="90000"/>
              </a:lnSpc>
            </a:pPr>
            <a:r>
              <a:rPr lang="ru-RU" altLang="en-US" sz="1700"/>
              <a:t>Пользоваться электрошнурами и проводами с нарушенной изоляцией.</a:t>
            </a:r>
          </a:p>
          <a:p>
            <a:pPr marL="342900" marR="0" lvl="0" indent="-342900">
              <a:lnSpc>
                <a:spcPct val="90000"/>
              </a:lnSpc>
            </a:pPr>
            <a:r>
              <a:rPr lang="ru-RU" altLang="en-US" sz="1700"/>
              <a:t>Выбрасывать горящую золу вблизи строений.</a:t>
            </a:r>
          </a:p>
          <a:p>
            <a:pPr marL="342900" marR="0" lvl="0" indent="-342900">
              <a:lnSpc>
                <a:spcPct val="90000"/>
              </a:lnSpc>
            </a:pPr>
            <a:r>
              <a:rPr lang="ru-RU" altLang="en-US" sz="1700"/>
              <a:t>Оставлять открытыми двери печей, каминов.</a:t>
            </a:r>
          </a:p>
          <a:p>
            <a:pPr marL="342900" marR="0" lvl="0" indent="-342900">
              <a:lnSpc>
                <a:spcPct val="90000"/>
              </a:lnSpc>
            </a:pPr>
            <a:r>
              <a:rPr lang="ru-RU" altLang="en-US" sz="1700"/>
              <a:t>Оставлять без присмотра топящиеся печи.</a:t>
            </a:r>
          </a:p>
          <a:p>
            <a:pPr marL="342900" marR="0" lvl="0" indent="-342900">
              <a:lnSpc>
                <a:spcPct val="90000"/>
              </a:lnSpc>
            </a:pPr>
            <a:r>
              <a:rPr lang="ru-RU" altLang="en-US" sz="1700"/>
              <a:t>Ковырять в розетке пальцем, другими предметами.</a:t>
            </a:r>
          </a:p>
          <a:p>
            <a:pPr marL="342900" marR="0" lvl="0" indent="-342900">
              <a:lnSpc>
                <a:spcPct val="90000"/>
              </a:lnSpc>
            </a:pPr>
            <a:endParaRPr lang="ru-RU" altLang="en-US" sz="1700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77334" y="609601"/>
            <a:ext cx="8596668" cy="734458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>
                <a:solidFill>
                  <a:srgbClr val="236292"/>
                </a:solidFill>
              </a:rPr>
              <a:t>Если ребенок дома один</a:t>
            </a:r>
          </a:p>
        </p:txBody>
      </p:sp>
      <p:sp>
        <p:nvSpPr>
          <p:cNvPr id="30723" name="Объект 2"/>
          <p:cNvSpPr>
            <a:spLocks noGrp="1"/>
          </p:cNvSpPr>
          <p:nvPr>
            <p:ph idx="4294967295"/>
          </p:nvPr>
        </p:nvSpPr>
        <p:spPr>
          <a:xfrm>
            <a:off x="677862" y="1652588"/>
            <a:ext cx="8596312" cy="4389438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34290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altLang="en-US" sz="2000"/>
              <a:t>Ни в коем случае нельзя открывать дверь незнакомым людям.</a:t>
            </a:r>
          </a:p>
          <a:p>
            <a:pPr lvl="0"/>
            <a:r>
              <a:rPr lang="ru-RU" altLang="en-US" sz="2000"/>
              <a:t>Если в квартиру пытается проникнуть какой-то странный тип, то следует вызвать полицию по телефону 02, с мобильного телефона 112, вызвав экстренную службу, продиктовать домашний адрес. </a:t>
            </a:r>
          </a:p>
          <a:p>
            <a:pPr lvl="0"/>
            <a:r>
              <a:rPr lang="ru-RU" altLang="en-US" sz="2000"/>
              <a:t>Если дома нет телефона, то позвать на помощь с балкона или из окна.</a:t>
            </a:r>
          </a:p>
          <a:p>
            <a:pPr lvl="0"/>
            <a:r>
              <a:rPr lang="ru-RU" altLang="en-US" sz="2000"/>
              <a:t>Открывать дверь можно только хорошо знакомому человеку.</a:t>
            </a:r>
          </a:p>
          <a:p>
            <a:pPr lvl="0"/>
            <a:r>
              <a:rPr lang="ru-RU" altLang="en-US" sz="2000"/>
              <a:t>Не оставлять ключ от квартиры или дома в «надежном месте».</a:t>
            </a:r>
          </a:p>
          <a:p>
            <a:pPr lvl="0"/>
            <a:r>
              <a:rPr lang="ru-RU" altLang="en-US" sz="2000"/>
              <a:t>Не вешать ключ на шнурке себе на шею.</a:t>
            </a:r>
          </a:p>
          <a:p>
            <a:pPr lvl="0"/>
            <a:r>
              <a:rPr lang="ru-RU" altLang="en-US" sz="2000"/>
              <a:t>Если ключ потерялся – немедленно сообщить об этом родителям.</a:t>
            </a:r>
          </a:p>
          <a:p>
            <a:pPr lvl="0"/>
            <a:endParaRPr lang="ru-RU" altLang="en-US"/>
          </a:p>
          <a:p>
            <a:pPr lvl="0"/>
            <a:endParaRPr lang="ru-RU" altLang="en-US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77334" y="609600"/>
            <a:ext cx="9656488" cy="679373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 b="1">
                <a:solidFill>
                  <a:srgbClr val="236292"/>
                </a:solidFill>
              </a:rPr>
              <a:t>Правила личной безопасности на улице</a:t>
            </a:r>
          </a:p>
        </p:txBody>
      </p:sp>
      <p:sp>
        <p:nvSpPr>
          <p:cNvPr id="31747" name="Объект 2"/>
          <p:cNvSpPr>
            <a:spLocks noGrp="1"/>
          </p:cNvSpPr>
          <p:nvPr>
            <p:ph idx="4294967295"/>
          </p:nvPr>
        </p:nvSpPr>
        <p:spPr>
          <a:xfrm>
            <a:off x="677862" y="1585912"/>
            <a:ext cx="8596312" cy="4456112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34290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altLang="en-US"/>
              <a:t>Если на улице кто-то идёт и бежит за ребенком, а до дома далеко, ему нужно бежать в ближайшее людное место: к магазину, автобусной остановке.</a:t>
            </a:r>
          </a:p>
          <a:p>
            <a:pPr lvl="0"/>
            <a:r>
              <a:rPr lang="ru-RU" altLang="en-US"/>
              <a:t>Если незнакомые взрослые пытаются увести ребенка силой, нужно сопротивляться, громко кричать, звать на помощь: «Помогите! Меня уводит незнакомый человек!»</a:t>
            </a:r>
          </a:p>
          <a:p>
            <a:pPr lvl="0"/>
            <a:r>
              <a:rPr lang="ru-RU" altLang="en-US"/>
              <a:t>Не соглашаться ни на какие предложения незнакомых взрослых.</a:t>
            </a:r>
          </a:p>
          <a:p>
            <a:pPr lvl="0"/>
            <a:r>
              <a:rPr lang="ru-RU" altLang="en-US"/>
              <a:t>Никуда не ходить с незнакомыми взрослыми и не садиться с ними в машину.</a:t>
            </a:r>
          </a:p>
          <a:p>
            <a:pPr lvl="0"/>
            <a:r>
              <a:rPr lang="ru-RU" altLang="en-US"/>
              <a:t>Никогда не хвастаться тем, что у родителей много денег.</a:t>
            </a:r>
          </a:p>
          <a:p>
            <a:pPr lvl="0"/>
            <a:r>
              <a:rPr lang="ru-RU" altLang="en-US"/>
              <a:t>Не приглашать домой незнакомых ребят, если дома нет никого из взрослых.</a:t>
            </a:r>
          </a:p>
          <a:p>
            <a:pPr lvl="0"/>
            <a:r>
              <a:rPr lang="ru-RU" altLang="en-US"/>
              <a:t>Не играть с наступлением темноты.</a:t>
            </a:r>
          </a:p>
          <a:p>
            <a:pPr lvl="0"/>
            <a:endParaRPr lang="ru-RU" altLang="en-US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ъект 2"/>
          <p:cNvSpPr>
            <a:spLocks noGrp="1"/>
          </p:cNvSpPr>
          <p:nvPr>
            <p:ph idx="4294967295"/>
          </p:nvPr>
        </p:nvSpPr>
        <p:spPr>
          <a:xfrm>
            <a:off x="649996" y="1257205"/>
            <a:ext cx="8970888" cy="3881437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>
              <a:buNone/>
            </a:pPr>
            <a:r>
              <a:rPr lang="ru-RU" altLang="en-US" sz="3600" b="1">
                <a:solidFill>
                  <a:srgbClr val="236292"/>
                </a:solidFill>
              </a:rPr>
              <a:t>Рекомендуемые </a:t>
            </a:r>
          </a:p>
          <a:p>
            <a:pPr marL="0" marR="0" lvl="0" indent="0" algn="ctr">
              <a:buNone/>
            </a:pPr>
            <a:r>
              <a:rPr lang="ru-RU" altLang="en-US" sz="3600" b="1">
                <a:solidFill>
                  <a:srgbClr val="236292"/>
                </a:solidFill>
              </a:rPr>
              <a:t>учебно-методические материалы </a:t>
            </a:r>
          </a:p>
          <a:p>
            <a:pPr marL="0" marR="0" lvl="0" indent="0" algn="ctr">
              <a:buNone/>
            </a:pPr>
            <a:r>
              <a:rPr lang="ru-RU" altLang="en-US" sz="3600" b="1">
                <a:solidFill>
                  <a:srgbClr val="236292"/>
                </a:solidFill>
              </a:rPr>
              <a:t>по обучению безопасному поведению</a:t>
            </a:r>
            <a:endParaRPr lang="ru-RU" altLang="en-US" sz="360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2"/>
          <p:cNvSpPr>
            <a:spLocks noGrp="1"/>
          </p:cNvSpPr>
          <p:nvPr>
            <p:ph type="title" idx="4294967295"/>
          </p:nvPr>
        </p:nvSpPr>
        <p:spPr>
          <a:xfrm>
            <a:off x="677333" y="609599"/>
            <a:ext cx="8596669" cy="1230218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 b="1">
                <a:solidFill>
                  <a:srgbClr val="236292"/>
                </a:solidFill>
              </a:rPr>
              <a:t>Портал детской безопасности </a:t>
            </a:r>
            <a:br>
              <a:rPr lang="ru-RU" altLang="en-US" b="1">
                <a:solidFill>
                  <a:srgbClr val="236292"/>
                </a:solidFill>
              </a:rPr>
            </a:br>
            <a:r>
              <a:rPr lang="ru-RU" altLang="en-US" b="1">
                <a:solidFill>
                  <a:srgbClr val="236292"/>
                </a:solidFill>
              </a:rPr>
              <a:t>«Спас-Экстрим»</a:t>
            </a:r>
          </a:p>
        </p:txBody>
      </p:sp>
      <p:sp>
        <p:nvSpPr>
          <p:cNvPr id="33795" name="Объект 3"/>
          <p:cNvSpPr>
            <a:spLocks noGrp="1"/>
          </p:cNvSpPr>
          <p:nvPr>
            <p:ph idx="4294967295"/>
          </p:nvPr>
        </p:nvSpPr>
        <p:spPr>
          <a:xfrm>
            <a:off x="677862" y="2379662"/>
            <a:ext cx="8596312" cy="3662362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342900" indent="-3429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altLang="en-US" sz="2000"/>
              <a:t>Вся необходимая, изложенная доступным языком, информация о безопасном поведении на улице и в доме, в лесу и на воде, другими словами – о культуре жизнедеятельности. </a:t>
            </a:r>
          </a:p>
          <a:p>
            <a:pPr lvl="0"/>
            <a:r>
              <a:rPr lang="ru-RU" altLang="en-US" sz="2000"/>
              <a:t>Содержит тематические интерактивные игры, обучающие видеоролики и мультфильмы, листовки и памятки. </a:t>
            </a:r>
          </a:p>
          <a:p>
            <a:pPr lvl="0"/>
            <a:r>
              <a:rPr lang="ru-RU" altLang="en-US" sz="2000"/>
              <a:t>Ресурс будет полезен для родителей и педагогов, которые могут почерпнуть много полезной информации о методике и формах обучения основам безопасности жизнедеятельности.</a:t>
            </a:r>
          </a:p>
          <a:p>
            <a:pPr lvl="0"/>
            <a:endParaRPr lang="ru-RU" altLang="en-US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77333" y="609600"/>
            <a:ext cx="9357003" cy="1320800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 sz="3200" b="1">
                <a:solidFill>
                  <a:srgbClr val="236292"/>
                </a:solidFill>
              </a:rPr>
              <a:t>Портал детской безопасности «Спас-Экстрим» </a:t>
            </a:r>
            <a:r>
              <a:rPr lang="ru-RU" altLang="en-US" sz="3200" u="sng">
                <a:hlinkClick r:id="rId2"/>
              </a:rPr>
              <a:t>https://spas-extreme.mchs.gov.ru/</a:t>
            </a:r>
            <a:r>
              <a:rPr lang="ru-RU" altLang="en-US" sz="3200"/>
              <a:t> </a:t>
            </a:r>
            <a:br>
              <a:rPr lang="ru-RU" altLang="en-US" sz="3200"/>
            </a:br>
            <a:endParaRPr lang="ru-RU" altLang="en-US" sz="3200"/>
          </a:p>
        </p:txBody>
      </p:sp>
      <p:pic>
        <p:nvPicPr>
          <p:cNvPr id="34819" name="Рисунок 7"/>
          <p:cNvPicPr/>
          <p:nvPr/>
        </p:nvPicPr>
        <p:blipFill>
          <a:blip r:embed="rId3"/>
          <a:srcRect l="1762" t="13846" r="2564" b="4872"/>
          <a:stretch>
            <a:fillRect/>
          </a:stretch>
        </p:blipFill>
        <p:spPr>
          <a:xfrm>
            <a:off x="677862" y="2152650"/>
            <a:ext cx="8532812" cy="4522788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 idx="4294967295"/>
          </p:nvPr>
        </p:nvSpPr>
        <p:spPr/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 sz="3200" b="1">
                <a:solidFill>
                  <a:srgbClr val="236292"/>
                </a:solidFill>
              </a:rPr>
              <a:t>«Открытые уроки» </a:t>
            </a:r>
            <a:r>
              <a:rPr lang="ru-RU" altLang="en-US" sz="2800" u="sng">
                <a:hlinkClick r:id="rId2"/>
              </a:rPr>
              <a:t>https://spas-extreme.mchs.gov.ru/themes?filter[category]=3</a:t>
            </a:r>
            <a:r>
              <a:rPr lang="ru-RU" altLang="en-US" sz="2800"/>
              <a:t> </a:t>
            </a:r>
          </a:p>
        </p:txBody>
      </p:sp>
      <p:pic>
        <p:nvPicPr>
          <p:cNvPr id="35843" name="Рисунок 3"/>
          <p:cNvPicPr/>
          <p:nvPr/>
        </p:nvPicPr>
        <p:blipFill>
          <a:blip r:embed="rId3"/>
          <a:srcRect l="2879" t="14615" r="2243" b="4616"/>
          <a:stretch>
            <a:fillRect/>
          </a:stretch>
        </p:blipFill>
        <p:spPr>
          <a:xfrm>
            <a:off x="677862" y="2182812"/>
            <a:ext cx="8439150" cy="448310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72798" y="320842"/>
            <a:ext cx="8596668" cy="1320800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 sz="3200">
                <a:solidFill>
                  <a:srgbClr val="236292"/>
                </a:solidFill>
              </a:rPr>
              <a:t>Контент</a:t>
            </a:r>
            <a:r>
              <a:rPr lang="ru-RU" altLang="en-US" sz="3200"/>
              <a:t> </a:t>
            </a:r>
            <a:r>
              <a:rPr lang="ru-RU" altLang="en-US" sz="3200" u="sng">
                <a:hlinkClick r:id="rId2"/>
              </a:rPr>
              <a:t>https://spas-extreme.mchs.gov.ru/themes/dom</a:t>
            </a:r>
            <a:r>
              <a:rPr lang="ru-RU" altLang="en-US" sz="3200"/>
              <a:t> </a:t>
            </a:r>
            <a:br>
              <a:rPr lang="ru-RU" altLang="en-US" sz="3200"/>
            </a:br>
            <a:endParaRPr lang="ru-RU" altLang="en-US" sz="3200"/>
          </a:p>
        </p:txBody>
      </p:sp>
      <p:pic>
        <p:nvPicPr>
          <p:cNvPr id="36867" name="Рисунок 1"/>
          <p:cNvPicPr/>
          <p:nvPr/>
        </p:nvPicPr>
        <p:blipFill>
          <a:blip r:embed="rId3"/>
          <a:srcRect l="24520" t="13590" r="27564" b="4616"/>
          <a:stretch>
            <a:fillRect/>
          </a:stretch>
        </p:blipFill>
        <p:spPr>
          <a:xfrm>
            <a:off x="677862" y="1762125"/>
            <a:ext cx="4616450" cy="490855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36868" name="Рисунок 2"/>
          <p:cNvPicPr/>
          <p:nvPr/>
        </p:nvPicPr>
        <p:blipFill>
          <a:blip r:embed="rId4"/>
          <a:srcRect l="19071" t="13590" r="20352" b="8461"/>
          <a:stretch>
            <a:fillRect/>
          </a:stretch>
        </p:blipFill>
        <p:spPr>
          <a:xfrm>
            <a:off x="5757862" y="1776412"/>
            <a:ext cx="4710112" cy="4894262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 idx="4294967295"/>
          </p:nvPr>
        </p:nvSpPr>
        <p:spPr/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 b="1">
                <a:solidFill>
                  <a:srgbClr val="236292"/>
                </a:solidFill>
              </a:rPr>
              <a:t>Игра «Спасатель»</a:t>
            </a:r>
            <a:r>
              <a:rPr lang="ru-RU" altLang="en-US"/>
              <a:t/>
            </a:r>
            <a:br>
              <a:rPr lang="ru-RU" altLang="en-US"/>
            </a:br>
            <a:r>
              <a:rPr lang="ru-RU" altLang="en-US" u="sng">
                <a:hlinkClick r:id="rId2"/>
              </a:rPr>
              <a:t>https://spas-extreme.mchs.gov.ru/game</a:t>
            </a:r>
            <a:endParaRPr lang="ru-RU" altLang="en-US"/>
          </a:p>
        </p:txBody>
      </p:sp>
      <p:pic>
        <p:nvPicPr>
          <p:cNvPr id="37891" name="Рисунок 6"/>
          <p:cNvPicPr/>
          <p:nvPr/>
        </p:nvPicPr>
        <p:blipFill>
          <a:blip r:embed="rId3"/>
          <a:srcRect l="16507" t="14102" r="13301" b="3590"/>
          <a:stretch>
            <a:fillRect/>
          </a:stretch>
        </p:blipFill>
        <p:spPr>
          <a:xfrm>
            <a:off x="1892300" y="2074862"/>
            <a:ext cx="6494462" cy="46577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77862" y="609600"/>
            <a:ext cx="8596312" cy="13208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lvl="0"/>
            <a:r>
              <a:t/>
            </a:r>
            <a:br/>
            <a:endParaRPr/>
          </a:p>
        </p:txBody>
      </p:sp>
      <p:graphicFrame>
        <p:nvGraphicFramePr>
          <p:cNvPr id="38915" name="Объект 3"/>
          <p:cNvGraphicFramePr>
            <a:graphicFrameLocks noGrp="1"/>
          </p:cNvGraphicFramePr>
          <p:nvPr>
            <p:ph idx="4294967295"/>
          </p:nvPr>
        </p:nvGraphicFramePr>
        <p:xfrm>
          <a:off x="274638" y="1597025"/>
          <a:ext cx="9402762" cy="4867872"/>
        </p:xfrm>
        <a:graphic>
          <a:graphicData uri="http://schemas.openxmlformats.org/drawingml/2006/table">
            <a:tbl>
              <a:tblPr/>
              <a:tblGrid>
                <a:gridCol w="3054350"/>
                <a:gridCol w="3322638"/>
                <a:gridCol w="3025775"/>
              </a:tblGrid>
              <a:tr h="496888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07000"/>
                        </a:lnSpc>
                      </a:pPr>
                      <a:r>
                        <a:rPr lang="ru-RU" altLang="en-US" b="1">
                          <a:solidFill>
                            <a:srgbClr val="236292"/>
                          </a:solidFill>
                        </a:rPr>
                        <a:t>Название мероприятия</a:t>
                      </a:r>
                      <a:endParaRPr lang="ru-RU" altLang="en-US" b="1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07000"/>
                        </a:lnSpc>
                      </a:pPr>
                      <a:r>
                        <a:rPr lang="ru-RU" altLang="en-US" b="1">
                          <a:solidFill>
                            <a:srgbClr val="236292"/>
                          </a:solidFill>
                        </a:rPr>
                        <a:t>Ссылка на ресурс</a:t>
                      </a:r>
                      <a:endParaRPr lang="ru-RU" altLang="en-US" b="1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14035" marR="1403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b="1">
                          <a:solidFill>
                            <a:srgbClr val="236292"/>
                          </a:solidFill>
                        </a:rPr>
                        <a:t>Примечание             </a:t>
                      </a:r>
                      <a:endParaRPr lang="ru-RU" altLang="en-US" b="1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14035" marR="1403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636588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«Действия при пожаре: правила пожарной безопасности»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u="sng">
                          <a:solidFill>
                            <a:srgbClr val="000000"/>
                          </a:solidFill>
                          <a:hlinkClick r:id="rId2"/>
                        </a:rPr>
                        <a:t>https://youtu.be/VNoF88M7SfQ</a:t>
                      </a:r>
                      <a:r>
                        <a:rPr lang="ru-RU" altLang="en-US">
                          <a:solidFill>
                            <a:srgbClr val="000000"/>
                          </a:solidFill>
                        </a:rPr>
                        <a:t> </a:t>
                      </a:r>
                      <a:endParaRPr lang="ru-RU" altLang="en-US">
                        <a:solidFill>
                          <a:srgbClr val="000000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14035" marR="1403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Обучающий мультфильм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14035" marR="1403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636588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Просмотр обучающего фильма «Пожарная безопасность»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u="sng">
                          <a:solidFill>
                            <a:srgbClr val="000000"/>
                          </a:solidFill>
                          <a:hlinkClick r:id="rId3"/>
                        </a:rPr>
                        <a:t>https://youtu.be/6WIbMjnO0oo</a:t>
                      </a:r>
                      <a:endParaRPr lang="ru-RU" altLang="en-US">
                        <a:solidFill>
                          <a:srgbClr val="000000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14035" marR="1403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Обучающее видео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14035" marR="1403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636588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«Правила поведения детей 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при пожаре»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u="sng">
                          <a:solidFill>
                            <a:srgbClr val="000000"/>
                          </a:solidFill>
                          <a:hlinkClick r:id="rId4"/>
                        </a:rPr>
                        <a:t>https://youtu.be/cTpyJ8lQUZs</a:t>
                      </a:r>
                      <a:endParaRPr lang="ru-RU" altLang="en-US">
                        <a:solidFill>
                          <a:srgbClr val="000000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14035" marR="1403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 Мультфильм от МЧС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14035" marR="1403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636588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«Первичные средства пожаротушения»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u="sng">
                          <a:solidFill>
                            <a:srgbClr val="000000"/>
                          </a:solidFill>
                          <a:hlinkClick r:id="rId5"/>
                        </a:rPr>
                        <a:t>https://youtu.be/y7mHP0ccibY</a:t>
                      </a:r>
                      <a:endParaRPr lang="ru-RU" altLang="en-US">
                        <a:solidFill>
                          <a:srgbClr val="000000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14035" marR="1403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Мультсериал  «Волшебная книга МЧС»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14035" marR="1403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668338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«Пожарная безопасность» (Азбука безопасности)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u="sng">
                          <a:solidFill>
                            <a:srgbClr val="000000"/>
                          </a:solidFill>
                          <a:hlinkClick r:id="rId6"/>
                        </a:rPr>
                        <a:t>https://youtu.be/CqLfgl8gVn8</a:t>
                      </a:r>
                      <a:endParaRPr lang="ru-RU" altLang="en-US">
                        <a:solidFill>
                          <a:srgbClr val="000000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14035" marR="1403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Развивающий мультфильм "Смешарики"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14035" marR="1403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668338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«Что делать при пожаре?»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u="sng">
                          <a:solidFill>
                            <a:srgbClr val="000000"/>
                          </a:solidFill>
                          <a:hlinkClick r:id="rId7"/>
                        </a:rPr>
                        <a:t>https://youtu.be/WiZMZ8J0yt4</a:t>
                      </a:r>
                      <a:endParaRPr lang="ru-RU" altLang="en-US">
                        <a:solidFill>
                          <a:srgbClr val="000000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14035" marR="1403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Обучающее видео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от МЧС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14035" marR="1403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</a:tbl>
          </a:graphicData>
        </a:graphic>
      </p:graphicFrame>
      <p:sp>
        <p:nvSpPr>
          <p:cNvPr id="38949" name="Прямоугольник 4"/>
          <p:cNvSpPr/>
          <p:nvPr/>
        </p:nvSpPr>
        <p:spPr>
          <a:xfrm>
            <a:off x="252579" y="396711"/>
            <a:ext cx="7706087" cy="1200329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1pPr>
            <a:lvl2pPr marL="4572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2pPr>
            <a:lvl3pPr marL="9144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3pPr>
            <a:lvl4pPr marL="13716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4pPr>
            <a:lvl5pPr marL="18288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5pPr>
          </a:lstStyle>
          <a:p>
            <a:pPr marL="0" marR="0" lvl="0" indent="0"/>
            <a:r>
              <a:rPr lang="ru-RU" altLang="en-US" sz="3600" b="1">
                <a:solidFill>
                  <a:srgbClr val="236292"/>
                </a:solidFill>
                <a:latin typeface="Arial" pitchFamily="34" charset="0"/>
                <a:ea typeface="Times New Roman" panose="02020603050405020304" pitchFamily="18" charset="0"/>
              </a:rPr>
              <a:t>Правила поведения и действия при пожаре</a:t>
            </a:r>
            <a:endParaRPr lang="ru-RU" altLang="en-US" sz="3600">
              <a:solidFill>
                <a:srgbClr val="236292"/>
              </a:solidFill>
              <a:latin typeface="Arial" pitchFamily="34" charset="0"/>
              <a:ea typeface="Arial" pitchFamily="34" charset="0"/>
            </a:endParaRP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77334" y="477397"/>
            <a:ext cx="8596668" cy="1320800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 sz="3200" b="1">
                <a:solidFill>
                  <a:srgbClr val="236292"/>
                </a:solidFill>
              </a:rPr>
              <a:t>Знание правил дорожного движения </a:t>
            </a:r>
            <a:br>
              <a:rPr lang="ru-RU" altLang="en-US" sz="3200" b="1">
                <a:solidFill>
                  <a:srgbClr val="236292"/>
                </a:solidFill>
              </a:rPr>
            </a:br>
            <a:r>
              <a:rPr lang="ru-RU" altLang="en-US" sz="3200" b="1">
                <a:solidFill>
                  <a:srgbClr val="236292"/>
                </a:solidFill>
              </a:rPr>
              <a:t>и основ поведения на улице</a:t>
            </a:r>
            <a:r>
              <a:rPr lang="ru-RU" altLang="en-US" sz="3200"/>
              <a:t/>
            </a:r>
            <a:br>
              <a:rPr lang="ru-RU" altLang="en-US" sz="3200"/>
            </a:br>
            <a:endParaRPr lang="ru-RU" altLang="en-US" sz="3200"/>
          </a:p>
        </p:txBody>
      </p:sp>
      <p:graphicFrame>
        <p:nvGraphicFramePr>
          <p:cNvPr id="39939" name="Объект 3"/>
          <p:cNvGraphicFramePr>
            <a:graphicFrameLocks noGrp="1"/>
          </p:cNvGraphicFramePr>
          <p:nvPr>
            <p:ph idx="4294967295"/>
          </p:nvPr>
        </p:nvGraphicFramePr>
        <p:xfrm>
          <a:off x="452438" y="1798638"/>
          <a:ext cx="9051925" cy="4791075"/>
        </p:xfrm>
        <a:graphic>
          <a:graphicData uri="http://schemas.openxmlformats.org/drawingml/2006/table">
            <a:tbl>
              <a:tblPr/>
              <a:tblGrid>
                <a:gridCol w="3000375"/>
                <a:gridCol w="3140075"/>
                <a:gridCol w="2911475"/>
              </a:tblGrid>
              <a:tr h="334962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Название мероприятия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Ссылка на ресурс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Примечание             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654050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«Правила дорожного движения для детей»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u="sng">
                          <a:solidFill>
                            <a:srgbClr val="000000"/>
                          </a:solidFill>
                          <a:hlinkClick r:id="rId2"/>
                        </a:rPr>
                        <a:t>https://youtu.be/epFoPA5dsNc</a:t>
                      </a:r>
                      <a:endParaRPr lang="ru-RU" altLang="en-US">
                        <a:solidFill>
                          <a:srgbClr val="000000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Развивающий мультфильм для детей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1262062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«Правила дорожного движения: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безопасность на дороге»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u="sng">
                          <a:solidFill>
                            <a:srgbClr val="000000"/>
                          </a:solidFill>
                          <a:hlinkClick r:id="rId3"/>
                        </a:rPr>
                        <a:t>https://youtu.be/U_b4A6wxLuY</a:t>
                      </a:r>
                      <a:endParaRPr lang="ru-RU" altLang="en-US">
                        <a:solidFill>
                          <a:srgbClr val="000000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Обучающее видео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942975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«Правила поведения учащихся на улицах и дорогах»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u="sng">
                          <a:solidFill>
                            <a:srgbClr val="000000"/>
                          </a:solidFill>
                          <a:hlinkClick r:id="rId4"/>
                        </a:rPr>
                        <a:t>https://youtu.be/XcnIMh1o6J8</a:t>
                      </a:r>
                      <a:endParaRPr lang="ru-RU" altLang="en-US">
                        <a:solidFill>
                          <a:srgbClr val="000000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Обучающее видео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654050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«Правила поведения на улице»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u="sng">
                          <a:solidFill>
                            <a:srgbClr val="000000"/>
                          </a:solidFill>
                          <a:hlinkClick r:id="rId5"/>
                        </a:rPr>
                        <a:t>https://youtu.be/PFyGFoeTTEU</a:t>
                      </a:r>
                      <a:endParaRPr lang="ru-RU" altLang="en-US">
                        <a:solidFill>
                          <a:srgbClr val="000000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Обучающее видео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942975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«Пешеход. Безопасность пешехода»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u="sng">
                          <a:solidFill>
                            <a:srgbClr val="000000"/>
                          </a:solidFill>
                          <a:hlinkClick r:id="rId6"/>
                        </a:rPr>
                        <a:t>https://youtu.be/i6LQCpF7Fms</a:t>
                      </a:r>
                      <a:endParaRPr lang="ru-RU" altLang="en-US">
                        <a:solidFill>
                          <a:srgbClr val="000000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Обучающее видео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77334" y="609600"/>
            <a:ext cx="8596668" cy="701407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 b="1">
                <a:solidFill>
                  <a:srgbClr val="236292"/>
                </a:solidFill>
              </a:rPr>
              <a:t>Умение оказывать первую помощь</a:t>
            </a:r>
          </a:p>
        </p:txBody>
      </p:sp>
      <p:graphicFrame>
        <p:nvGraphicFramePr>
          <p:cNvPr id="40963" name="Объект 3"/>
          <p:cNvGraphicFramePr>
            <a:graphicFrameLocks noGrp="1"/>
          </p:cNvGraphicFramePr>
          <p:nvPr>
            <p:ph idx="4294967295"/>
          </p:nvPr>
        </p:nvGraphicFramePr>
        <p:xfrm>
          <a:off x="573088" y="1574800"/>
          <a:ext cx="8836025" cy="4968875"/>
        </p:xfrm>
        <a:graphic>
          <a:graphicData uri="http://schemas.openxmlformats.org/drawingml/2006/table">
            <a:tbl>
              <a:tblPr/>
              <a:tblGrid>
                <a:gridCol w="2811462"/>
                <a:gridCol w="2986088"/>
                <a:gridCol w="3038475"/>
              </a:tblGrid>
              <a:tr h="368300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Название мероприятия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07000"/>
                        </a:lnSpc>
                      </a:pPr>
                      <a:r>
                        <a:rPr lang="ru-RU" altLang="en-US" b="1">
                          <a:solidFill>
                            <a:srgbClr val="236292"/>
                          </a:solidFill>
                        </a:rPr>
                        <a:t>Ссылка на ресурс</a:t>
                      </a:r>
                      <a:endParaRPr lang="ru-RU" altLang="en-US" b="1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07000"/>
                        </a:lnSpc>
                      </a:pPr>
                      <a:r>
                        <a:rPr lang="ru-RU" altLang="en-US" b="1">
                          <a:solidFill>
                            <a:srgbClr val="236292"/>
                          </a:solidFill>
                        </a:rPr>
                        <a:t>Примечание             </a:t>
                      </a:r>
                      <a:endParaRPr lang="ru-RU" altLang="en-US" b="1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719138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«Первая помощь при травмах»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u="sng">
                          <a:solidFill>
                            <a:srgbClr val="000000"/>
                          </a:solidFill>
                          <a:hlinkClick r:id="rId2"/>
                        </a:rPr>
                        <a:t>https://youtu.be/KqznnwiQhwI</a:t>
                      </a:r>
                      <a:endParaRPr lang="ru-RU" altLang="en-US">
                        <a:solidFill>
                          <a:srgbClr val="000000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Мультсериал  «Волшебная книга МЧС»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1036638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«Общие правила оказания первой помощи»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u="sng">
                          <a:solidFill>
                            <a:srgbClr val="000000"/>
                          </a:solidFill>
                          <a:hlinkClick r:id="rId3"/>
                        </a:rPr>
                        <a:t>https://youtu.be/a6JWsMKv20o</a:t>
                      </a:r>
                      <a:endParaRPr lang="ru-RU" altLang="en-US">
                        <a:solidFill>
                          <a:srgbClr val="000000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Обучающее видео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719138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«Правила поведения на природе»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u="sng">
                          <a:solidFill>
                            <a:srgbClr val="000000"/>
                          </a:solidFill>
                          <a:hlinkClick r:id="rId4"/>
                        </a:rPr>
                        <a:t>https://youtu.be/9355-gQAyKI</a:t>
                      </a:r>
                      <a:endParaRPr lang="ru-RU" altLang="en-US">
                        <a:solidFill>
                          <a:srgbClr val="000000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Мультсериал  «Волшебная книга МЧС»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2125662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«Предупреждение несчастных случаев и оказание первой помощи»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u="sng">
                          <a:solidFill>
                            <a:srgbClr val="000000"/>
                          </a:solidFill>
                          <a:hlinkClick r:id="rId5"/>
                        </a:rPr>
                        <a:t>https://youtu.be/AbPOYK2A7eY</a:t>
                      </a:r>
                      <a:r>
                        <a:rPr lang="ru-RU" altLang="en-US">
                          <a:solidFill>
                            <a:srgbClr val="000000"/>
                          </a:solidFill>
                        </a:rPr>
                        <a:t> </a:t>
                      </a:r>
                      <a:endParaRPr lang="ru-RU" altLang="en-US">
                        <a:solidFill>
                          <a:srgbClr val="000000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Обучающее видео для детей по поведению в местах повышенной опасности и первой помощи при бытовых травмах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77334" y="609600"/>
            <a:ext cx="8596668" cy="811576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 b="1">
                <a:solidFill>
                  <a:srgbClr val="236292"/>
                </a:solidFill>
              </a:rPr>
              <a:t>Средства индивидуальной защиты</a:t>
            </a:r>
            <a:endParaRPr lang="ru-RU" altLang="en-US">
              <a:solidFill>
                <a:srgbClr val="236292"/>
              </a:solidFill>
            </a:endParaRPr>
          </a:p>
        </p:txBody>
      </p:sp>
      <p:graphicFrame>
        <p:nvGraphicFramePr>
          <p:cNvPr id="41987" name="Объект 3"/>
          <p:cNvGraphicFramePr>
            <a:graphicFrameLocks noGrp="1"/>
          </p:cNvGraphicFramePr>
          <p:nvPr>
            <p:ph idx="4294967295"/>
          </p:nvPr>
        </p:nvGraphicFramePr>
        <p:xfrm>
          <a:off x="496888" y="1531938"/>
          <a:ext cx="8956675" cy="4141788"/>
        </p:xfrm>
        <a:graphic>
          <a:graphicData uri="http://schemas.openxmlformats.org/drawingml/2006/table">
            <a:tbl>
              <a:tblPr/>
              <a:tblGrid>
                <a:gridCol w="2868612"/>
                <a:gridCol w="3194050"/>
                <a:gridCol w="2894012"/>
              </a:tblGrid>
              <a:tr h="484188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07000"/>
                        </a:lnSpc>
                      </a:pPr>
                      <a:r>
                        <a:rPr lang="ru-RU" altLang="en-US" b="1">
                          <a:solidFill>
                            <a:srgbClr val="236292"/>
                          </a:solidFill>
                        </a:rPr>
                        <a:t>Название мероприятия</a:t>
                      </a:r>
                      <a:endParaRPr lang="ru-RU" altLang="en-US" b="1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07000"/>
                        </a:lnSpc>
                      </a:pPr>
                      <a:r>
                        <a:rPr lang="ru-RU" altLang="en-US" b="1">
                          <a:solidFill>
                            <a:srgbClr val="236292"/>
                          </a:solidFill>
                        </a:rPr>
                        <a:t>Ссылка на ресурс</a:t>
                      </a:r>
                      <a:endParaRPr lang="ru-RU" altLang="en-US" b="1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07000"/>
                        </a:lnSpc>
                      </a:pPr>
                      <a:r>
                        <a:rPr lang="ru-RU" altLang="en-US" b="1">
                          <a:solidFill>
                            <a:srgbClr val="236292"/>
                          </a:solidFill>
                        </a:rPr>
                        <a:t>Примечание             </a:t>
                      </a:r>
                      <a:endParaRPr lang="ru-RU" altLang="en-US" b="1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2292350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«Изготовление ватно- марлевой повязки  для защиты от инфекционных заболеваний»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u="sng">
                          <a:solidFill>
                            <a:srgbClr val="000000"/>
                          </a:solidFill>
                          <a:hlinkClick r:id="rId2"/>
                        </a:rPr>
                        <a:t>https://youtu.be/hELRc_rEmDM</a:t>
                      </a:r>
                      <a:endParaRPr lang="ru-RU" altLang="en-US">
                        <a:solidFill>
                          <a:srgbClr val="000000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Обучающее видео от МЧС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  <a:tr h="1365250"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«Надевание средств индивидуальной  защиты»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 u="sng">
                          <a:solidFill>
                            <a:srgbClr val="000000"/>
                          </a:solidFill>
                          <a:hlinkClick r:id="rId3"/>
                        </a:rPr>
                        <a:t>https://youtu.be/UijD45ZMNnU</a:t>
                      </a:r>
                      <a:endParaRPr lang="ru-RU" altLang="en-US">
                        <a:solidFill>
                          <a:srgbClr val="000000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  <a:tc>
                  <a:txBody>
                    <a:bodyPr/>
                    <a:lstStyle>
                      <a:lvl1pPr marL="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1pPr>
                      <a:lvl2pPr marL="4572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2pPr>
                      <a:lvl3pPr marL="9144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3pPr>
                      <a:lvl4pPr marL="13716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4pPr>
                      <a:lvl5pPr marL="1828800" indent="0" algn="l" defTabSz="4572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en-US" altLang="en-US" sz="1800" b="0" i="0" u="none">
                          <a:solidFill>
                            <a:schemeClr val="tx1"/>
                          </a:solidFill>
                          <a:latin typeface="Trebuchet MS" pitchFamily="34" charset="0"/>
                        </a:defRPr>
                      </a:lvl5pPr>
                    </a:lstStyle>
                    <a:p>
                      <a:pPr marL="0" lvl="0" indent="0">
                        <a:lnSpc>
                          <a:spcPct val="107000"/>
                        </a:lnSpc>
                      </a:pPr>
                      <a:r>
                        <a:rPr lang="ru-RU" altLang="en-US">
                          <a:solidFill>
                            <a:srgbClr val="236292"/>
                          </a:solidFill>
                        </a:rPr>
                        <a:t>Обучающий видеоурок</a:t>
                      </a:r>
                      <a:endParaRPr lang="ru-RU" altLang="en-US">
                        <a:solidFill>
                          <a:srgbClr val="236292"/>
                        </a:solidFill>
                        <a:latin typeface="Calibri" pitchFamily="34" charset="0"/>
                        <a:ea typeface="Calibri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5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77334" y="397041"/>
            <a:ext cx="9778108" cy="1195138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3600" b="0" i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en-US" altLang="en-US">
                <a:solidFill>
                  <a:schemeClr val="tx2"/>
                </a:solidFill>
              </a:defRPr>
            </a:lvl2pPr>
            <a:lvl3pPr eaLnBrk="1" hangingPunct="1">
              <a:defRPr lang="en-US" altLang="en-US">
                <a:solidFill>
                  <a:schemeClr val="tx2"/>
                </a:solidFill>
              </a:defRPr>
            </a:lvl3pPr>
            <a:lvl4pPr eaLnBrk="1" hangingPunct="1">
              <a:defRPr lang="en-US" altLang="en-US">
                <a:solidFill>
                  <a:schemeClr val="tx2"/>
                </a:solidFill>
              </a:defRPr>
            </a:lvl4pPr>
            <a:lvl5pPr eaLnBrk="1" hangingPunct="1">
              <a:defRPr lang="en-US" altLang="en-US">
                <a:solidFill>
                  <a:schemeClr val="tx2"/>
                </a:solidFill>
              </a:defRPr>
            </a:lvl5pPr>
            <a:lvl6pPr eaLnBrk="1" hangingPunct="1">
              <a:defRPr lang="en-US" altLang="en-US">
                <a:solidFill>
                  <a:schemeClr val="tx2"/>
                </a:solidFill>
              </a:defRPr>
            </a:lvl6pPr>
            <a:lvl7pPr eaLnBrk="1" hangingPunct="1">
              <a:defRPr lang="en-US" altLang="en-US">
                <a:solidFill>
                  <a:schemeClr val="tx2"/>
                </a:solidFill>
              </a:defRPr>
            </a:lvl7pPr>
            <a:lvl8pPr eaLnBrk="1" hangingPunct="1">
              <a:defRPr lang="en-US" altLang="en-US">
                <a:solidFill>
                  <a:schemeClr val="tx2"/>
                </a:solidFill>
              </a:defRPr>
            </a:lvl8pPr>
            <a:lvl9pPr eaLnBrk="1" hangingPunct="1">
              <a:defRPr lang="en-US" altLang="en-US">
                <a:solidFill>
                  <a:schemeClr val="tx2"/>
                </a:solidFill>
              </a:defRPr>
            </a:lvl9pPr>
          </a:lstStyle>
          <a:p>
            <a:pPr marL="0" marR="0" lvl="0" indent="0"/>
            <a:r>
              <a:rPr lang="ru-RU" altLang="en-US" sz="3200" b="1">
                <a:solidFill>
                  <a:srgbClr val="236292"/>
                </a:solidFill>
              </a:rPr>
              <a:t>Актуализация знаний родителей</a:t>
            </a:r>
            <a:br>
              <a:rPr lang="ru-RU" altLang="en-US" sz="3200" b="1">
                <a:solidFill>
                  <a:srgbClr val="236292"/>
                </a:solidFill>
              </a:rPr>
            </a:br>
            <a:r>
              <a:rPr lang="ru-RU" altLang="en-US" sz="3200" b="1">
                <a:solidFill>
                  <a:srgbClr val="236292"/>
                </a:solidFill>
              </a:rPr>
              <a:t>об обеспечении безопасного поведения детей</a:t>
            </a:r>
          </a:p>
        </p:txBody>
      </p:sp>
      <p:sp>
        <p:nvSpPr>
          <p:cNvPr id="43011" name="Объект 2"/>
          <p:cNvSpPr>
            <a:spLocks noGrp="1"/>
          </p:cNvSpPr>
          <p:nvPr>
            <p:ph idx="4294967295"/>
          </p:nvPr>
        </p:nvSpPr>
        <p:spPr>
          <a:xfrm>
            <a:off x="677334" y="1804738"/>
            <a:ext cx="8596668" cy="4236624"/>
          </a:xfrm>
        </p:spPr>
        <p:txBody>
          <a:bodyPr vert="horz" wrap="square" lIns="91440" tIns="45720" rIns="91440" bIns="45720" rtlCol="0" anchor="t" anchorCtr="0">
            <a:noAutofit/>
          </a:bodyPr>
          <a:lstStyle>
            <a:lvl1pPr marL="0" indent="0" algn="l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8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6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4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0" lang="en-US" altLang="en-US" sz="1200" b="0" i="0" u="none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en-US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>
              <a:buNone/>
            </a:pPr>
            <a:r>
              <a:rPr lang="ru-RU" altLang="en-US" sz="2800"/>
              <a:t>Форматы </a:t>
            </a:r>
          </a:p>
          <a:p>
            <a:pPr marL="0" marR="0" lvl="0" indent="0">
              <a:buNone/>
            </a:pPr>
            <a:endParaRPr lang="ru-RU" altLang="en-US" sz="2800"/>
          </a:p>
          <a:p>
            <a:pPr marL="342900" marR="0" lvl="0" indent="-342900"/>
            <a:r>
              <a:rPr lang="ru-RU" altLang="en-US" sz="2800"/>
              <a:t>Онлайн          Обязательна фиксация в журнале,  </a:t>
            </a:r>
          </a:p>
          <a:p>
            <a:pPr marL="342900" marR="0" lvl="0" indent="-342900"/>
            <a:r>
              <a:rPr lang="ru-RU" altLang="en-US" sz="2800"/>
              <a:t>Офлайн          ведомости, чате…!!! </a:t>
            </a:r>
          </a:p>
          <a:p>
            <a:pPr marL="0" marR="0" lvl="0" indent="0">
              <a:buNone/>
            </a:pPr>
            <a:r>
              <a:rPr lang="ru-RU" altLang="en-US" sz="2800"/>
              <a:t>                        </a:t>
            </a:r>
          </a:p>
          <a:p>
            <a:pPr marL="342900" marR="0" lvl="0" indent="-342900"/>
            <a:r>
              <a:rPr lang="ru-RU" altLang="en-US" sz="2800"/>
              <a:t>Размещение информации на сайте образовательной организации</a:t>
            </a:r>
          </a:p>
        </p:txBody>
      </p:sp>
      <p:sp>
        <p:nvSpPr>
          <p:cNvPr id="43012" name="Правая фигурная скобка 4"/>
          <p:cNvSpPr/>
          <p:nvPr/>
        </p:nvSpPr>
        <p:spPr>
          <a:xfrm>
            <a:off x="2706688" y="3068638"/>
            <a:ext cx="409575" cy="709612"/>
          </a:xfrm>
          <a:prstGeom prst="rightBrace">
            <a:avLst>
              <a:gd name="adj1" fmla="val 8318"/>
              <a:gd name="adj2" fmla="val 50000"/>
            </a:avLst>
          </a:prstGeom>
          <a:noFill/>
          <a:ln w="25400" cap="rnd">
            <a:solidFill>
              <a:schemeClr val="accent2"/>
            </a:solidFill>
            <a:round/>
          </a:ln>
          <a:effectLst>
            <a:outerShdw blurRad="38100" dist="25400" dir="5400000">
              <a:srgbClr val="000000">
                <a:alpha val="34999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1pPr>
            <a:lvl2pPr marL="4572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2pPr>
            <a:lvl3pPr marL="9144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3pPr>
            <a:lvl4pPr marL="13716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4pPr>
            <a:lvl5pPr marL="1828800" indent="0"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>
                <a:solidFill>
                  <a:schemeClr val="tx1"/>
                </a:solidFill>
                <a:latin typeface="Trebuchet MS" pitchFamily="34" charset="0"/>
              </a:defRPr>
            </a:lvl5pPr>
          </a:lstStyle>
          <a:p>
            <a:pPr marL="0" marR="0" lvl="0" indent="0" algn="ctr"/>
            <a:endParaRPr lang="ru-RU" altLang="en-US"/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525000" cy="677545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Arial"/>
        <a:cs typeface="Arial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Arial"/>
        <a:cs typeface="Arial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2C3C43"/>
        </a:dk2>
        <a:lt2>
          <a:srgbClr val="EBEBEB"/>
        </a:lt2>
        <a:accent1>
          <a:srgbClr val="5FCBEF"/>
        </a:accent1>
        <a:accent2>
          <a:srgbClr val="2E83C3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FCDE7"/>
        </a:hlink>
        <a:folHlink>
          <a:srgbClr val="A9D3E1"/>
        </a:folHlink>
      </a:clrScheme>
    </a:extraClrScheme>
  </a:extraClrSchemeLst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1_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Arial"/>
        <a:cs typeface="Arial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Arial"/>
        <a:cs typeface="Arial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2C3C43"/>
        </a:dk2>
        <a:lt2>
          <a:srgbClr val="EBEBEB"/>
        </a:lt2>
        <a:accent1>
          <a:srgbClr val="5FCBEF"/>
        </a:accent1>
        <a:accent2>
          <a:srgbClr val="2E83C3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FCDE7"/>
        </a:hlink>
        <a:folHlink>
          <a:srgbClr val="A9D3E1"/>
        </a:folHlink>
      </a:clrScheme>
    </a:extraClrScheme>
  </a:extraClrSchemeLst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2_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Arial"/>
        <a:cs typeface="Arial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Arial"/>
        <a:cs typeface="Arial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2C3C43"/>
        </a:dk2>
        <a:lt2>
          <a:srgbClr val="EBEBEB"/>
        </a:lt2>
        <a:accent1>
          <a:srgbClr val="5FCBEF"/>
        </a:accent1>
        <a:accent2>
          <a:srgbClr val="2E83C3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FCDE7"/>
        </a:hlink>
        <a:folHlink>
          <a:srgbClr val="A9D3E1"/>
        </a:folHlink>
      </a:clrScheme>
    </a:extraClrScheme>
  </a:extraClrSchemeLst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4.xml><?xml version="1.0" encoding="utf-8"?>
<a:theme xmlns:a="http://schemas.openxmlformats.org/drawingml/2006/main" name="3_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Arial"/>
        <a:cs typeface="Arial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Arial"/>
        <a:cs typeface="Arial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2C3C43"/>
        </a:dk2>
        <a:lt2>
          <a:srgbClr val="EBEBEB"/>
        </a:lt2>
        <a:accent1>
          <a:srgbClr val="5FCBEF"/>
        </a:accent1>
        <a:accent2>
          <a:srgbClr val="2E83C3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FCDE7"/>
        </a:hlink>
        <a:folHlink>
          <a:srgbClr val="A9D3E1"/>
        </a:folHlink>
      </a:clrScheme>
    </a:extraClrScheme>
  </a:extraClrSchemeLst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136</TotalTime>
  <Words>1725</Words>
  <Application>Microsoft Office PowerPoint</Application>
  <PresentationFormat>Широкоэкранный</PresentationFormat>
  <Paragraphs>227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39</vt:i4>
      </vt:variant>
    </vt:vector>
  </HeadingPairs>
  <TitlesOfParts>
    <vt:vector size="48" baseType="lpstr">
      <vt:lpstr>Arial</vt:lpstr>
      <vt:lpstr>Calibri</vt:lpstr>
      <vt:lpstr>Times New Roman</vt:lpstr>
      <vt:lpstr>Trebuchet MS</vt:lpstr>
      <vt:lpstr>Wingdings 3</vt:lpstr>
      <vt:lpstr>Аспект</vt:lpstr>
      <vt:lpstr>1_Аспект</vt:lpstr>
      <vt:lpstr>2_Аспект</vt:lpstr>
      <vt:lpstr>3_Аспект</vt:lpstr>
      <vt:lpstr>Безопасные каникулы  (рекомендации учителю по формированию безопасного поведения обучающихся  на каникулах)</vt:lpstr>
      <vt:lpstr>Этапы формирования безопасного поведения</vt:lpstr>
      <vt:lpstr>Уровень начального общего образования</vt:lpstr>
      <vt:lpstr>Уровень основного общего образования</vt:lpstr>
      <vt:lpstr>Уровень среднего общего образования</vt:lpstr>
      <vt:lpstr>Способы формирования</vt:lpstr>
      <vt:lpstr>Требования к проведению инструктажей</vt:lpstr>
      <vt:lpstr>Правила поведения на дороге</vt:lpstr>
      <vt:lpstr>Гололедица </vt:lpstr>
      <vt:lpstr>Сосульки и сугробы на крышах</vt:lpstr>
      <vt:lpstr>Презентация PowerPoint</vt:lpstr>
      <vt:lpstr>Природные водоемы </vt:lpstr>
      <vt:lpstr>Презентация PowerPoint</vt:lpstr>
      <vt:lpstr>Презентация PowerPoint</vt:lpstr>
      <vt:lpstr>Презентация PowerPoint</vt:lpstr>
      <vt:lpstr>Одежда по погоде и меры предосторожности</vt:lpstr>
      <vt:lpstr>Катание на коньках</vt:lpstr>
      <vt:lpstr>Катание на лыжах </vt:lpstr>
      <vt:lpstr>Катание на тюбинге («ватрушке»)</vt:lpstr>
      <vt:lpstr>Катание на тюбинге («ватрушке»)</vt:lpstr>
      <vt:lpstr>Презентация PowerPoint</vt:lpstr>
      <vt:lpstr>Использование пиротехники</vt:lpstr>
      <vt:lpstr>Презентация PowerPoint</vt:lpstr>
      <vt:lpstr>Презентация PowerPoint</vt:lpstr>
      <vt:lpstr>Пожарная безопасность</vt:lpstr>
      <vt:lpstr>Если ребенок дома один</vt:lpstr>
      <vt:lpstr>Правила личной безопасности на улице</vt:lpstr>
      <vt:lpstr>Презентация PowerPoint</vt:lpstr>
      <vt:lpstr>Портал детской безопасности  «Спас-Экстрим»</vt:lpstr>
      <vt:lpstr>Портал детской безопасности «Спас-Экстрим» https://spas-extreme.mchs.gov.ru/  </vt:lpstr>
      <vt:lpstr>«Открытые уроки» https://spas-extreme.mchs.gov.ru/themes?filter[category]=3 </vt:lpstr>
      <vt:lpstr>Контент https://spas-extreme.mchs.gov.ru/themes/dom  </vt:lpstr>
      <vt:lpstr>Игра «Спасатель» https://spas-extreme.mchs.gov.ru/game</vt:lpstr>
      <vt:lpstr> </vt:lpstr>
      <vt:lpstr>Знание правил дорожного движения  и основ поведения на улице </vt:lpstr>
      <vt:lpstr>Умение оказывать первую помощь</vt:lpstr>
      <vt:lpstr>Средства индивидуальной защиты</vt:lpstr>
      <vt:lpstr>Актуализация знаний родителей об обеспечении безопасного поведения детей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Безопасные каникулы (рекомендации учителю)</dc:title>
  <dc:creator>Лопуга Е.В.</dc:creator>
  <cp:lastModifiedBy>Карпова А.Н.</cp:lastModifiedBy>
  <cp:revision>17</cp:revision>
  <dcterms:created xsi:type="dcterms:W3CDTF">2020-12-13T18:11:10Z</dcterms:created>
  <dcterms:modified xsi:type="dcterms:W3CDTF">2020-12-28T03:41:45Z</dcterms:modified>
</cp:coreProperties>
</file>