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295" r:id="rId5"/>
    <p:sldId id="283" r:id="rId6"/>
    <p:sldId id="261" r:id="rId7"/>
    <p:sldId id="288" r:id="rId8"/>
    <p:sldId id="290" r:id="rId9"/>
    <p:sldId id="291" r:id="rId10"/>
    <p:sldId id="292" r:id="rId11"/>
    <p:sldId id="293" r:id="rId12"/>
    <p:sldId id="268" r:id="rId13"/>
    <p:sldId id="269" r:id="rId14"/>
    <p:sldId id="270" r:id="rId15"/>
    <p:sldId id="271" r:id="rId16"/>
    <p:sldId id="273" r:id="rId17"/>
    <p:sldId id="272" r:id="rId18"/>
    <p:sldId id="298" r:id="rId19"/>
    <p:sldId id="297" r:id="rId20"/>
    <p:sldId id="296" r:id="rId21"/>
    <p:sldId id="277" r:id="rId22"/>
    <p:sldId id="276" r:id="rId23"/>
    <p:sldId id="281" r:id="rId24"/>
    <p:sldId id="294" r:id="rId25"/>
    <p:sldId id="284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clrMru>
    <a:srgbClr val="FF6600"/>
    <a:srgbClr val="000000"/>
    <a:srgbClr val="A50021"/>
    <a:srgbClr val="62139E"/>
    <a:srgbClr val="219797"/>
    <a:srgbClr val="E3CD74"/>
    <a:srgbClr val="EEB42D"/>
    <a:srgbClr val="EED41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00" autoAdjust="0"/>
    <p:restoredTop sz="94600" autoAdjust="0"/>
  </p:normalViewPr>
  <p:slideViewPr>
    <p:cSldViewPr>
      <p:cViewPr>
        <p:scale>
          <a:sx n="80" d="100"/>
          <a:sy n="80" d="100"/>
        </p:scale>
        <p:origin x="-1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6248400" cy="2438400"/>
          </a:xfrm>
        </p:spPr>
        <p:txBody>
          <a:bodyPr/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352800"/>
            <a:ext cx="614045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3EE7CE-9939-49D7-994E-2DCA318F2C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2D880-A080-44AB-B1BD-8BAAE32168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868363"/>
            <a:ext cx="1981200" cy="51514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868363"/>
            <a:ext cx="5791200" cy="51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9D6E1-36CF-4818-BE89-A8C0F57823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C10BB-DF2E-4A2C-A22B-42578CFF8B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D603D-31D8-41EA-A527-854F059843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2209800"/>
            <a:ext cx="3886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209800"/>
            <a:ext cx="3886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E4ABB-370F-4AF2-9C6A-B5AECA570C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7A190-7895-4D30-898B-2FA902FBF6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2C6FA-72F2-4BF6-BFA0-86665BF0E2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58FAE-5D85-47C7-8094-C651D5D7B2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2FAC6-EAA8-4D30-9B2D-A8920A72EA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2DBB8-002D-4565-8A60-F19DA0CF77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868363"/>
            <a:ext cx="7924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209800"/>
            <a:ext cx="792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67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9875957A-7DC8-4AD1-ABF9-47F9E6804E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11011.edu35.ru/index.php/kab/ad5/68-rec5.html" TargetMode="External"/><Relationship Id="rId7" Type="http://schemas.openxmlformats.org/officeDocument/2006/relationships/hyperlink" Target="http://festival.1september.ru/articles/600204/" TargetMode="External"/><Relationship Id="rId2" Type="http://schemas.openxmlformats.org/officeDocument/2006/relationships/hyperlink" Target="http://www.trepsy.net/traini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ashpsixolog.ru/correctional-work-school-psychologist/45-trainings/905-training-i-will-soon-become-fifth-graders" TargetMode="External"/><Relationship Id="rId5" Type="http://schemas.openxmlformats.org/officeDocument/2006/relationships/hyperlink" Target="http://www.psi.lib.ru/detsad/briling/1r5klss.htm" TargetMode="External"/><Relationship Id="rId4" Type="http://schemas.openxmlformats.org/officeDocument/2006/relationships/hyperlink" Target="http://brezgalova-lichnost.ru/psichologicheskie-igri/psichologicheskaya-igra-druzhniy-klass-dlya-5-klassa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214422"/>
            <a:ext cx="5929354" cy="192880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ln w="28575">
                  <a:solidFill>
                    <a:schemeClr val="accent3">
                      <a:lumMod val="9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Адаптация</a:t>
            </a:r>
            <a:br>
              <a:rPr lang="ru-RU" b="1" dirty="0" smtClean="0">
                <a:ln w="28575">
                  <a:solidFill>
                    <a:schemeClr val="accent3">
                      <a:lumMod val="9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</a:br>
            <a:r>
              <a:rPr lang="ru-RU" b="1" dirty="0" smtClean="0">
                <a:ln w="28575">
                  <a:solidFill>
                    <a:schemeClr val="accent3">
                      <a:lumMod val="9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пятиклассников </a:t>
            </a:r>
            <a:br>
              <a:rPr lang="ru-RU" b="1" dirty="0" smtClean="0">
                <a:ln w="28575">
                  <a:solidFill>
                    <a:schemeClr val="accent3">
                      <a:lumMod val="9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</a:br>
            <a:r>
              <a:rPr lang="ru-RU" b="1" dirty="0" smtClean="0">
                <a:ln w="28575">
                  <a:solidFill>
                    <a:schemeClr val="accent3">
                      <a:lumMod val="9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к обучению в средней школе</a:t>
            </a:r>
            <a:endParaRPr lang="ru-RU" dirty="0" smtClean="0">
              <a:ln w="28575">
                <a:solidFill>
                  <a:schemeClr val="accent3">
                    <a:lumMod val="90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5" name="Рисунок 3" descr="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500430" y="3643314"/>
            <a:ext cx="535785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800" b="1" dirty="0">
                <a:ln>
                  <a:solidFill>
                    <a:schemeClr val="accent3"/>
                  </a:solidFill>
                </a:ln>
                <a:solidFill>
                  <a:schemeClr val="bg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Дети придают вашей жизни наполненность, которая без них невозможна.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29388" y="5572140"/>
            <a:ext cx="235745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0000"/>
                </a:solidFill>
                <a:latin typeface="Bookman Old Style" pitchFamily="18" charset="0"/>
              </a:rPr>
              <a:t>Джек Николсон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1192213"/>
            <a:ext cx="4143375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/>
            <a:r>
              <a:rPr lang="ru-RU" b="1" u="sng" smtClean="0"/>
              <a:t/>
            </a:r>
            <a:br>
              <a:rPr lang="ru-RU" b="1" u="sng" smtClean="0"/>
            </a:br>
            <a:r>
              <a:rPr lang="ru-RU" sz="4400" b="1" i="1" smtClean="0">
                <a:solidFill>
                  <a:srgbClr val="000000"/>
                </a:solidFill>
                <a:latin typeface="Bookman Old Style" pitchFamily="18" charset="0"/>
              </a:rPr>
              <a:t>Пятиклассники должны :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3" y="1214438"/>
            <a:ext cx="4143375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11"/>
          <p:cNvSpPr txBox="1">
            <a:spLocks noChangeArrowheads="1"/>
          </p:cNvSpPr>
          <p:nvPr/>
        </p:nvSpPr>
        <p:spPr bwMode="auto">
          <a:xfrm>
            <a:off x="928688" y="2214563"/>
            <a:ext cx="292893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ru-RU" sz="2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Обладать навыками самообслуживания</a:t>
            </a:r>
            <a:r>
              <a:rPr lang="en-US" sz="2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ts val="25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личная гигиена</a:t>
            </a:r>
          </a:p>
          <a:p>
            <a:pPr>
              <a:lnSpc>
                <a:spcPts val="25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подготовка к уроку и сбор вещей после него</a:t>
            </a:r>
          </a:p>
          <a:p>
            <a:pPr>
              <a:lnSpc>
                <a:spcPts val="25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дежурство в классе</a:t>
            </a:r>
          </a:p>
          <a:p>
            <a:pPr>
              <a:lnSpc>
                <a:spcPts val="25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выполнение поручений</a:t>
            </a:r>
          </a:p>
        </p:txBody>
      </p:sp>
      <p:sp>
        <p:nvSpPr>
          <p:cNvPr id="12294" name="TextBox 12"/>
          <p:cNvSpPr txBox="1">
            <a:spLocks noChangeArrowheads="1"/>
          </p:cNvSpPr>
          <p:nvPr/>
        </p:nvSpPr>
        <p:spPr bwMode="auto">
          <a:xfrm>
            <a:off x="5715000" y="2571750"/>
            <a:ext cx="24288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Иметь постоянные обязанности дома </a:t>
            </a: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выполнять их без напоминания</a:t>
            </a: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помогать родителям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1192213"/>
            <a:ext cx="4143375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/>
            <a:r>
              <a:rPr lang="ru-RU" b="1" u="sng" smtClean="0"/>
              <a:t/>
            </a:r>
            <a:br>
              <a:rPr lang="ru-RU" b="1" u="sng" smtClean="0"/>
            </a:br>
            <a:r>
              <a:rPr lang="ru-RU" sz="4400" b="1" i="1" smtClean="0">
                <a:solidFill>
                  <a:srgbClr val="000000"/>
                </a:solidFill>
                <a:latin typeface="Bookman Old Style" pitchFamily="18" charset="0"/>
              </a:rPr>
              <a:t>Пятиклассники должны :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3" y="1214438"/>
            <a:ext cx="4143375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14"/>
          <p:cNvSpPr txBox="1">
            <a:spLocks noChangeArrowheads="1"/>
          </p:cNvSpPr>
          <p:nvPr/>
        </p:nvSpPr>
        <p:spPr bwMode="auto">
          <a:xfrm>
            <a:off x="1357313" y="2286000"/>
            <a:ext cx="2500312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Уметь предвидеть</a:t>
            </a:r>
            <a:r>
              <a:rPr lang="en-US" sz="2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последствия собственных действий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делать безопасный</a:t>
            </a:r>
            <a:r>
              <a:rPr lang="en-US" sz="2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правильный выбор</a:t>
            </a:r>
          </a:p>
        </p:txBody>
      </p:sp>
      <p:sp>
        <p:nvSpPr>
          <p:cNvPr id="13318" name="TextBox 13"/>
          <p:cNvSpPr txBox="1">
            <a:spLocks noChangeArrowheads="1"/>
          </p:cNvSpPr>
          <p:nvPr/>
        </p:nvSpPr>
        <p:spPr bwMode="auto">
          <a:xfrm>
            <a:off x="5786438" y="2500313"/>
            <a:ext cx="21431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Уметь общаться со взрослыми: врачом, продавцом и т.д</a:t>
            </a:r>
            <a:r>
              <a:rPr lang="en-US" sz="2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txBody>
          <a:bodyPr/>
          <a:lstStyle/>
          <a:p>
            <a:pPr algn="ctr">
              <a:defRPr/>
            </a:pPr>
            <a:r>
              <a:rPr lang="ru-RU" sz="3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Признаки успешной адаптации</a:t>
            </a:r>
            <a:endParaRPr lang="ru-RU" sz="36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214313" y="1428750"/>
            <a:ext cx="8715375" cy="5857875"/>
          </a:xfrm>
        </p:spPr>
        <p:txBody>
          <a:bodyPr/>
          <a:lstStyle/>
          <a:p>
            <a:pPr algn="just" eaLnBrk="1" hangingPunct="1">
              <a:spcBef>
                <a:spcPts val="1200"/>
              </a:spcBef>
              <a:spcAft>
                <a:spcPts val="1200"/>
              </a:spcAft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Удовлетворенность ребенка процессом обучения</a:t>
            </a:r>
          </a:p>
          <a:p>
            <a:pPr algn="just" eaLnBrk="1" hangingPunct="1">
              <a:spcBef>
                <a:spcPts val="1200"/>
              </a:spcBef>
              <a:spcAft>
                <a:spcPts val="1200"/>
              </a:spcAft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Ребенок легко справляется с программой</a:t>
            </a:r>
          </a:p>
          <a:p>
            <a:pPr algn="just" eaLnBrk="1" hangingPunct="1">
              <a:spcBef>
                <a:spcPts val="1200"/>
              </a:spcBef>
              <a:spcAft>
                <a:spcPts val="1200"/>
              </a:spcAft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Степень самостоятельности ребенка при выполнении им учебных заданий, готовность прибегнуть к помощи взрослого лишь ПОСЛЕ попыток выполнить задание самому</a:t>
            </a:r>
          </a:p>
          <a:p>
            <a:pPr algn="just" eaLnBrk="1" hangingPunct="1">
              <a:spcBef>
                <a:spcPts val="1200"/>
              </a:spcBef>
              <a:spcAft>
                <a:spcPts val="1200"/>
              </a:spcAft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Удовлетворенность межличностными отношениями – с одноклассниками и учителем.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ru-RU" sz="1800" smtClean="0"/>
          </a:p>
        </p:txBody>
      </p:sp>
      <p:pic>
        <p:nvPicPr>
          <p:cNvPr id="14340" name="Picture 4" descr="C:\Documents and Settings\jenich\Рабочий стол\shool\23.png"/>
          <p:cNvPicPr>
            <a:picLocks noChangeAspect="1" noChangeArrowheads="1"/>
          </p:cNvPicPr>
          <p:nvPr/>
        </p:nvPicPr>
        <p:blipFill>
          <a:blip r:embed="rId2"/>
          <a:srcRect l="31970" t="41917" b="43793"/>
          <a:stretch>
            <a:fillRect/>
          </a:stretch>
        </p:blipFill>
        <p:spPr bwMode="auto">
          <a:xfrm>
            <a:off x="2286000" y="5786438"/>
            <a:ext cx="45227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</p:spPr>
        <p:txBody>
          <a:bodyPr/>
          <a:lstStyle/>
          <a:p>
            <a:pPr algn="ctr">
              <a:defRPr/>
            </a:pPr>
            <a:r>
              <a:rPr lang="ru-RU" sz="3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Признаки </a:t>
            </a:r>
            <a:r>
              <a:rPr lang="ru-RU" sz="36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дезадаптации</a:t>
            </a:r>
            <a:endParaRPr lang="ru-RU" sz="36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214438"/>
            <a:ext cx="7924800" cy="5857875"/>
          </a:xfrm>
        </p:spPr>
        <p:txBody>
          <a:bodyPr/>
          <a:lstStyle/>
          <a:p>
            <a:pPr marL="609600" indent="-609600" algn="just"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Усталый, утомлённый внешний вид ребёнка.</a:t>
            </a:r>
          </a:p>
          <a:p>
            <a:pPr marL="609600" indent="-609600" algn="just"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Нежелание ребёнка делиться своими впечатлениями о проведённом дне.</a:t>
            </a:r>
          </a:p>
          <a:p>
            <a:pPr marL="609600" indent="-609600" algn="just"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Стремление отвлечь взрослого от школьных событий, переключить внимание на другие темы.</a:t>
            </a:r>
          </a:p>
          <a:p>
            <a:pPr marL="609600" indent="-609600" algn="just"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Нежелание выполнять домашние задания.</a:t>
            </a:r>
          </a:p>
          <a:p>
            <a:pPr marL="609600" indent="-609600" algn="just"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Негативные характеристики в адрес школы, учителей, одноклассников.</a:t>
            </a:r>
          </a:p>
          <a:p>
            <a:pPr marL="609600" indent="-609600" algn="just"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Жалобы на те или иные события, связанные со школой.</a:t>
            </a:r>
          </a:p>
          <a:p>
            <a:pPr marL="609600" indent="-609600" algn="just"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Беспокойный сон.</a:t>
            </a:r>
          </a:p>
          <a:p>
            <a:pPr marL="609600" indent="-609600" algn="just"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Трудности утреннего пробуждения, вялость.</a:t>
            </a:r>
          </a:p>
          <a:p>
            <a:pPr marL="609600" indent="-609600" algn="just"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Постоянные жалобы на плохое самочувствие.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</p:spPr>
        <p:txBody>
          <a:bodyPr/>
          <a:lstStyle/>
          <a:p>
            <a:pPr algn="ctr">
              <a:defRPr/>
            </a:pPr>
            <a:r>
              <a:rPr lang="ru-RU" sz="3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Возможные реакции на </a:t>
            </a:r>
            <a:r>
              <a:rPr lang="ru-RU" sz="36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дезадаптацию</a:t>
            </a:r>
            <a:endParaRPr lang="ru-RU" sz="36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214313" y="1214438"/>
            <a:ext cx="8643937" cy="4786312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Интеллектуальная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 нарушение интеллектуальной деятельности. Отставание в развитии от сверстников.</a:t>
            </a:r>
          </a:p>
          <a:p>
            <a:pPr eaLnBrk="1" hangingPunct="1">
              <a:spcAft>
                <a:spcPts val="1200"/>
              </a:spcAft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Поведенческая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- несоответствие поведения ребёнка правовым и моральным нормам (агрессивность, асоциальное поведение).</a:t>
            </a:r>
          </a:p>
          <a:p>
            <a:pPr eaLnBrk="1" hangingPunct="1">
              <a:spcAft>
                <a:spcPts val="1200"/>
              </a:spcAft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Коммуникативная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 затруднения в общении со сверстниками и взрослыми.</a:t>
            </a:r>
          </a:p>
          <a:p>
            <a:pPr eaLnBrk="1" hangingPunct="1">
              <a:spcAft>
                <a:spcPts val="1200"/>
              </a:spcAft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Соматическая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- отклонения в здоровье ребёнка.</a:t>
            </a:r>
          </a:p>
          <a:p>
            <a:pPr eaLnBrk="1" hangingPunct="1">
              <a:spcAft>
                <a:spcPts val="1200"/>
              </a:spcAft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Эмоциональная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- эмоциональные трудности, тревоги по поводу переживания проблем в школе.</a:t>
            </a:r>
          </a:p>
          <a:p>
            <a:pPr>
              <a:spcAft>
                <a:spcPts val="1200"/>
              </a:spcAft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</p:spPr>
        <p:txBody>
          <a:bodyPr/>
          <a:lstStyle/>
          <a:p>
            <a:pPr algn="ctr"/>
            <a:r>
              <a:rPr lang="ru-RU" sz="3200" b="1" i="1" smtClean="0">
                <a:solidFill>
                  <a:srgbClr val="000000"/>
                </a:solidFill>
                <a:latin typeface="Bookman Old Style" pitchFamily="18" charset="0"/>
              </a:rPr>
              <a:t>Чем можно помочь пятикласснику?</a:t>
            </a:r>
            <a:endParaRPr lang="ru-RU" sz="3200" i="1" smtClean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285750" y="928688"/>
            <a:ext cx="8643938" cy="535781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Первое условие школьного успеха пятиклассника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—</a:t>
            </a: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b="1" i="1" smtClean="0">
                <a:latin typeface="Times New Roman" pitchFamily="18" charset="0"/>
                <a:cs typeface="Times New Roman" pitchFamily="18" charset="0"/>
              </a:rPr>
              <a:t>безусловное принятие ребенка</a:t>
            </a:r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hangingPunct="1">
              <a:buFontTx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несмотря на те неудачи, с которыми он уже столкнулся или может столкнуться. </a:t>
            </a:r>
          </a:p>
          <a:p>
            <a:pPr algn="just" eaLnBrk="1" hangingPunct="1"/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Если в семье произошли какие то события, повлиявшие на психологическое состояние ребенка (развод, отъезд в долгую командировку кого-то из родителей, рождение еще одного ребенка и т.д.) сообщите об этом классному руководителю.</a:t>
            </a:r>
          </a:p>
          <a:p>
            <a:pPr algn="just" eaLnBrk="1" hangingPunct="1"/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Проявляйте интерес к школьным делам, классу, в котором учится ребенок, к каждому прожитому им школьному дню. Обсуждайте сложные ситуации, вместе ищите выход из конфликтов. Пятикласснику уже не так интересна учеба сама по себе, многим в школе интересно бывать потому, что там много друзей. Важно, чтобы у ребенка была возможность обсудить свои школьные дела, учебу и отношения с друзьями в семье, с родителями. </a:t>
            </a:r>
          </a:p>
          <a:p>
            <a:pPr algn="just" eaLnBrk="1" hangingPunct="1">
              <a:buFontTx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Познакомьтесь с его одноклассниками и обеспечьте возможность общения ребят после школы. </a:t>
            </a:r>
          </a:p>
          <a:p>
            <a:pPr algn="just"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Помогите ребенку выучить имена новых учителей.</a:t>
            </a:r>
          </a:p>
          <a:p>
            <a:pPr algn="just" eaLnBrk="1" hangingPunct="1"/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</p:spPr>
        <p:txBody>
          <a:bodyPr/>
          <a:lstStyle/>
          <a:p>
            <a:pPr algn="ctr"/>
            <a:r>
              <a:rPr lang="ru-RU" sz="3200" b="1" i="1" smtClean="0">
                <a:solidFill>
                  <a:srgbClr val="000000"/>
                </a:solidFill>
                <a:latin typeface="Bookman Old Style" pitchFamily="18" charset="0"/>
              </a:rPr>
              <a:t>Чем можно помочь пятикласснику?</a:t>
            </a:r>
            <a:endParaRPr lang="ru-RU" sz="3200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214313" y="1143000"/>
            <a:ext cx="8786812" cy="4376738"/>
          </a:xfrm>
        </p:spPr>
        <p:txBody>
          <a:bodyPr/>
          <a:lstStyle/>
          <a:p>
            <a:pPr algn="just" eaLnBrk="1" hangingPunct="1">
              <a:spcAft>
                <a:spcPts val="600"/>
              </a:spcAft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Развитие самоконтроля, самооценки и самодостаточности ребенка. Создавайте условия для развития самостоятельности в поведении ребенка. У пятиклассника непременно должны быть домашние обязанности, за выполнение которых он несет ответственность.</a:t>
            </a:r>
          </a:p>
          <a:p>
            <a:pPr algn="just" eaLnBrk="1" hangingPunct="1">
              <a:spcAft>
                <a:spcPts val="600"/>
              </a:spcAft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Aft>
                <a:spcPts val="600"/>
              </a:spcAft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Предоставляйте ребенку самостоятельность в учебной работе и организуйте обоснованный контроль за его учебной деятельностью. (Не следует сразу ослаблять контроль за учебной деятельностью ребенка, если в период начальной школы он привык к вашему контролю. Приучайте его к самостоятельности постепенно).</a:t>
            </a:r>
          </a:p>
          <a:p>
            <a:pPr algn="just" eaLnBrk="1" hangingPunct="1">
              <a:spcAft>
                <a:spcPts val="600"/>
              </a:spcAft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Aft>
                <a:spcPts val="600"/>
              </a:spcAft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Для пятиклассника учитель – уже не такой непререкаемый авторитет, как раньше, в адрес учителей могут звучать критические замечания. Важно обсудить с ребенком причины его недовольства, поддерживая при этом авторитет учителя. </a:t>
            </a:r>
          </a:p>
          <a:p>
            <a:pPr algn="just" eaLnBrk="1" hangingPunct="1">
              <a:spcAft>
                <a:spcPts val="600"/>
              </a:spcAft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Aft>
                <a:spcPts val="600"/>
              </a:spcAft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Если вас, что-то беспокоит в поведении ребенка, постарайтесь, как можно скорее встретиться и обсудить это с классным руководителем или психологом.</a:t>
            </a:r>
          </a:p>
          <a:p>
            <a:pPr algn="just" eaLnBrk="1" hangingPunct="1">
              <a:spcAft>
                <a:spcPts val="600"/>
              </a:spcAft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Aft>
                <a:spcPts val="600"/>
              </a:spcAft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</p:spPr>
        <p:txBody>
          <a:bodyPr/>
          <a:lstStyle/>
          <a:p>
            <a:pPr algn="ctr"/>
            <a:r>
              <a:rPr lang="ru-RU" sz="3200" b="1" i="1" smtClean="0">
                <a:solidFill>
                  <a:srgbClr val="000000"/>
                </a:solidFill>
                <a:latin typeface="Bookman Old Style" pitchFamily="18" charset="0"/>
              </a:rPr>
              <a:t>Чем можно помочь пятикласснику?</a:t>
            </a:r>
            <a:endParaRPr lang="ru-RU" sz="3200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214313" y="1500188"/>
            <a:ext cx="8715375" cy="4733925"/>
          </a:xfrm>
        </p:spPr>
        <p:txBody>
          <a:bodyPr/>
          <a:lstStyle/>
          <a:p>
            <a:pPr algn="just" eaLnBrk="1" hangingPunct="1">
              <a:spcAft>
                <a:spcPts val="600"/>
              </a:spcAft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Недопустимость физических мер воздействия, запугивания, критики в адрес ребенка, особенно в присутствии других людей (бабушек, дедушек, сверстников).</a:t>
            </a:r>
          </a:p>
          <a:p>
            <a:pPr algn="just" eaLnBrk="1" hangingPunct="1">
              <a:spcAft>
                <a:spcPts val="600"/>
              </a:spcAft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Исключение таких мер наказания, как лишение удовольствий, физические и психические наказания. </a:t>
            </a:r>
          </a:p>
          <a:p>
            <a:pPr algn="just" eaLnBrk="1" hangingPunct="1">
              <a:spcAft>
                <a:spcPts val="600"/>
              </a:spcAft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Учет темперамента ребенка в период адаптации к школьному обучению. Медлительные и малообщительные дети гораздо труднее привыкают к классу, быстро теряют к нему интерес, если чувствуют со стороны взрослых и сверстников насилие, сарказм и жестокость. </a:t>
            </a:r>
          </a:p>
          <a:p>
            <a:pPr algn="just" eaLnBrk="1" hangingPunct="1">
              <a:spcAft>
                <a:spcPts val="600"/>
              </a:spcAft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Поощрение ребенка, и не только за учебные успехи. Моральное стимулирование достижений ребенка. </a:t>
            </a:r>
          </a:p>
          <a:p>
            <a:pPr algn="just" eaLnBrk="1" hangingPunct="1">
              <a:spcAft>
                <a:spcPts val="600"/>
              </a:spcAft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Основными помощниками родителей в сложных ситуациях являются терпение, внимание и понимание. Постарайтесь создать благоприятный климат в семье для ребенка. </a:t>
            </a:r>
          </a:p>
          <a:p>
            <a:pPr algn="just" eaLnBrk="1" hangingPunct="1">
              <a:spcAft>
                <a:spcPts val="600"/>
              </a:spcAft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Aft>
                <a:spcPts val="600"/>
              </a:spcAft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8858250" cy="4643437"/>
          </a:xfrm>
        </p:spPr>
        <p:txBody>
          <a:bodyPr/>
          <a:lstStyle/>
          <a:p>
            <a:pPr algn="just" eaLnBrk="1" hangingPunct="1"/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Необходимы смена учебной деятельности ребенка дома, создание условий для двигательной активности детей между выполнением домашних заданий.</a:t>
            </a:r>
          </a:p>
          <a:p>
            <a:pPr algn="just" eaLnBrk="1" hangingPunct="1"/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Наблюдение родителей за правильной позой во время домашних занятий, соблюдение светового режима.</a:t>
            </a:r>
          </a:p>
          <a:p>
            <a:pPr algn="just" eaLnBrk="1" hangingPunct="1"/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Предупреждение близорукости, искривления позвоночника, тренировка мелких мышц кистей рук.</a:t>
            </a:r>
          </a:p>
          <a:p>
            <a:pPr algn="just" eaLnBrk="1" hangingPunct="1"/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Обязательное введение в рацион ребенка витаминных препаратов, фруктов и овощей. Организация правильного питания ребенка.</a:t>
            </a:r>
          </a:p>
          <a:p>
            <a:pPr algn="just" eaLnBrk="1" hangingPunct="1"/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Забота родителей о закаливании ребенка, максимальное развитие двигательной активности, создание в доме спортивного уголка, приобретение спортивного инвентаря: скакалки, гантели и т. д. Активное участие членов семьи в развитии двигательной активности ребенка.</a:t>
            </a:r>
          </a:p>
          <a:p>
            <a:pPr algn="just" eaLnBrk="1" hangingPunct="1"/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Воспитание самостоятельности и ответственности ребенка как главных условий сохранения здоровья.</a:t>
            </a:r>
          </a:p>
          <a:p>
            <a:pPr eaLnBrk="1" hangingPunct="1"/>
            <a:endParaRPr lang="ru-RU" sz="140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14375" y="0"/>
            <a:ext cx="7924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4000" kern="0" dirty="0">
                <a:latin typeface="+mn-lt"/>
              </a:rPr>
              <a:t/>
            </a:r>
            <a:br>
              <a:rPr lang="ru-RU" sz="4000" kern="0" dirty="0">
                <a:latin typeface="+mn-lt"/>
              </a:rPr>
            </a:br>
            <a:endParaRPr lang="ru-RU" sz="4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0" y="21431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588" algn="ctr" eaLnBrk="1" hangingPunct="1"/>
            <a:r>
              <a:rPr lang="ru-RU" sz="3200" b="1" i="1">
                <a:solidFill>
                  <a:srgbClr val="000000"/>
                </a:solidFill>
                <a:latin typeface="Bookman Old Style" pitchFamily="18" charset="0"/>
              </a:rPr>
              <a:t>Чем можно помочь пятикласснику?</a:t>
            </a:r>
            <a:endParaRPr lang="ru-RU" sz="320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1" i="1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en-US" sz="2800" b="1" i="1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800" b="1" i="1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Ориентировочное распределение  видов деятельности  пятиклассника в сутки: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</a:br>
            <a:endParaRPr lang="ru-RU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3400" y="1222375"/>
          <a:ext cx="8110538" cy="52070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324484"/>
                <a:gridCol w="2786082"/>
              </a:tblGrid>
              <a:tr h="72474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1.Учебные и факультативные занятия 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4-4,5 часа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73870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2.Учебные занятия дома (с учетом перерывов) 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2-2,5 часа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73870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3.Подвижные игры и спортивные развлечения 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2-3 часа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65656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4.Внеклассные и внешкольные занятия, творческая деятельность, общественно-полезный труд, помощь семье, чтение художественной литературы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1-2 часа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73870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5.Утренняя гимнастика, закаливание. Прием пищи, туалет 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2-2,5 часа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10232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Сон ночной 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9-10 часов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285875"/>
            <a:ext cx="8501063" cy="3643313"/>
          </a:xfrm>
        </p:spPr>
        <p:txBody>
          <a:bodyPr/>
          <a:lstStyle/>
          <a:p>
            <a:pPr indent="457200" eaLnBrk="1" hangingPunct="1">
              <a:defRPr/>
            </a:pPr>
            <a:r>
              <a:rPr lang="ru-RU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Психическая адаптация – </a:t>
            </a: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 установления оптимального соответствия личности и окружающей среды в ходе осуществления свойственной человеку деятельности, который позволяет индивидууму удовлетворять актуальные потребности и реализовывать связанные с ними значимые цели (при сохранении психического и физического здоровья), обеспечивая в то же время соответствие психической деятельности человека и его поведения требованиям среды.   (Ф.Б. Березин 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14282" y="0"/>
            <a:ext cx="878687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4000" kern="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Адаптация</a:t>
            </a:r>
          </a:p>
        </p:txBody>
      </p:sp>
      <p:pic>
        <p:nvPicPr>
          <p:cNvPr id="4100" name="Picture 5" descr="C:\Documents and Settings\jenich\Рабочий стол\shool\23.png"/>
          <p:cNvPicPr>
            <a:picLocks noChangeAspect="1" noChangeArrowheads="1"/>
          </p:cNvPicPr>
          <p:nvPr/>
        </p:nvPicPr>
        <p:blipFill>
          <a:blip r:embed="rId2"/>
          <a:srcRect l="31406" t="41628" b="44083"/>
          <a:stretch>
            <a:fillRect/>
          </a:stretch>
        </p:blipFill>
        <p:spPr bwMode="auto">
          <a:xfrm>
            <a:off x="1357313" y="5000625"/>
            <a:ext cx="63150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Правила общения с ребенком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285750" y="1071563"/>
            <a:ext cx="8358188" cy="5786437"/>
          </a:xfrm>
        </p:spPr>
        <p:txBody>
          <a:bodyPr/>
          <a:lstStyle/>
          <a:p>
            <a:pPr algn="just"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Выражайте недовольство  отдельными действиями, но не личностью.</a:t>
            </a:r>
          </a:p>
          <a:p>
            <a:pPr algn="just"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Осуждайте  действия, но не его чувства, какими бы нежелательными или «неположительными» они ни были.</a:t>
            </a:r>
          </a:p>
          <a:p>
            <a:pPr algn="just"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Позволяйте ребенку сталкиваться с отрицательными последствиями его действий или бездействий. Только тогда он будет  «ВЗРОСЛЕТЬ», становится сознательным.</a:t>
            </a:r>
          </a:p>
          <a:p>
            <a:pPr algn="just"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Если ребенку трудно, и он готов принять Вашу помощь, обязательно помогите ему, но не полностью, а частично: большую часть предоставьте делать самому.</a:t>
            </a:r>
          </a:p>
          <a:p>
            <a:pPr algn="just"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Соизмеряйте собственные ожидания с возможностями ребенка.</a:t>
            </a:r>
          </a:p>
          <a:p>
            <a:pPr algn="just"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Постепенно снимайте с себя  ответственность за личные дела ребенка: пусть он чувствует себя ответственным за их выполнение. </a:t>
            </a:r>
          </a:p>
          <a:p>
            <a:pPr algn="just"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Уважайте других детей. Помните: если Ваш ребенок – личность, то другой – такая же личность.</a:t>
            </a:r>
          </a:p>
          <a:p>
            <a:pPr algn="just"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 своих чувствах говорите ребенку от первого лица, сообщайте ему о своих переживаниях, а не о нем, его поведении.</a:t>
            </a:r>
          </a:p>
          <a:p>
            <a:pPr eaLnBrk="1" hangingPunct="1"/>
            <a:endParaRPr 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0000"/>
                </a:solidFill>
                <a:latin typeface="Bookman Old Style" pitchFamily="18" charset="0"/>
              </a:rPr>
              <a:t>Слова, которые поддерживают пятиклассника и которые разрушают  его веру в себя:</a:t>
            </a:r>
            <a:endParaRPr lang="ru-RU" sz="2400" smtClean="0">
              <a:solidFill>
                <a:srgbClr val="000000"/>
              </a:solidFill>
              <a:latin typeface="Bookman Old Style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313" y="1285875"/>
          <a:ext cx="8715375" cy="5334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357718"/>
                <a:gridCol w="4357718"/>
              </a:tblGrid>
              <a:tr h="4978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dirty="0" smtClean="0">
                          <a:solidFill>
                            <a:schemeClr val="accent3">
                              <a:lumMod val="9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Слова поддержки: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dirty="0" smtClean="0">
                          <a:solidFill>
                            <a:schemeClr val="accent3">
                              <a:lumMod val="9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Слова разочарования:</a:t>
                      </a:r>
                    </a:p>
                  </a:txBody>
                  <a:tcPr/>
                </a:tc>
              </a:tr>
              <a:tr h="1095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Зная тебя, я уверен, что вы все сделали, хорошо.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Зная тебя и твои способности, я думаю, ты смог бы сделать это гораздо лучше.</a:t>
                      </a:r>
                    </a:p>
                  </a:txBody>
                  <a:tcPr/>
                </a:tc>
              </a:tr>
              <a:tr h="7633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Ты делаешь это очень хорошо.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Эта идея никогда не сможет быть реализована.</a:t>
                      </a:r>
                    </a:p>
                  </a:txBody>
                  <a:tcPr/>
                </a:tc>
              </a:tr>
              <a:tr h="1095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У тебя есть мысли, соображения по этому поводу? Готов ли ты начать?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Это для тебя слишком трудно, поэтому я сам это сделаю.</a:t>
                      </a: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33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Это серьезный вызов.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Но я уверен, что ты готов к нему.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</p:spPr>
        <p:txBody>
          <a:bodyPr/>
          <a:lstStyle/>
          <a:p>
            <a:pPr algn="ctr">
              <a:defRPr/>
            </a:pPr>
            <a:r>
              <a:rPr lang="ru-RU" sz="3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/>
            </a:r>
            <a:br>
              <a:rPr lang="ru-RU" sz="3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</a:br>
            <a:r>
              <a:rPr lang="ru-RU" sz="3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Золотые правила воспитания для родителей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214313" y="1285875"/>
            <a:ext cx="8572500" cy="4733925"/>
          </a:xfrm>
        </p:spPr>
        <p:txBody>
          <a:bodyPr/>
          <a:lstStyle/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Любите своего ребенка, и пусть он никогда не усомнится в этом.</a:t>
            </a:r>
          </a:p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Принимайте ребенка таким, какой он есть, — со всеми достоинствами и недостатками.</a:t>
            </a:r>
          </a:p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Опирайтесь на лучшее в ребенке, верьте в его возможности.</a:t>
            </a:r>
          </a:p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Стремитесь понять своего ребенка, загляните в его мысли и чувства; почаще ставьте себя на его место.</a:t>
            </a:r>
          </a:p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Создайте условия для успеха ребенка; дайте ему возможность почувствовать себя сильным, умелым, удачливым.</a:t>
            </a:r>
          </a:p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Не пытайтесь реализовывать в ребенке свои несбывшиеся мечты и желания.</a:t>
            </a:r>
          </a:p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Помните, что воспитывают не слова, а личный пример.</a:t>
            </a:r>
          </a:p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Не сравнивайте своего ребенка с другими детьми, особенно не ставьте их в пример. </a:t>
            </a:r>
          </a:p>
        </p:txBody>
      </p:sp>
      <p:pic>
        <p:nvPicPr>
          <p:cNvPr id="24580" name="Picture 4" descr="C:\Documents and Settings\jenich\Рабочий стол\shool\23.png"/>
          <p:cNvPicPr>
            <a:picLocks noChangeAspect="1" noChangeArrowheads="1"/>
          </p:cNvPicPr>
          <p:nvPr/>
        </p:nvPicPr>
        <p:blipFill>
          <a:blip r:embed="rId2"/>
          <a:srcRect l="31970" t="41917" b="43793"/>
          <a:stretch>
            <a:fillRect/>
          </a:stretch>
        </p:blipFill>
        <p:spPr bwMode="auto">
          <a:xfrm>
            <a:off x="2286000" y="5786438"/>
            <a:ext cx="45227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</p:spPr>
        <p:txBody>
          <a:bodyPr/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Рекомендуем книги, в которых затронуты проблемы адаптации детей к школе</a:t>
            </a:r>
            <a:endParaRPr lang="ru-RU" sz="28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142875" y="1214438"/>
            <a:ext cx="8858250" cy="2786062"/>
          </a:xfrm>
        </p:spPr>
        <p:txBody>
          <a:bodyPr/>
          <a:lstStyle/>
          <a:p>
            <a:pPr algn="just">
              <a:spcAft>
                <a:spcPts val="1200"/>
              </a:spcAft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1.Балл Г.А. Понятие адаптации и его значение для психологии личности.// Вопросы психологии, № 1, 1989.</a:t>
            </a:r>
          </a:p>
          <a:p>
            <a:pPr algn="just">
              <a:spcAft>
                <a:spcPts val="1200"/>
              </a:spcAft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2.Безруких М., Ефимова С., Круглов Б. Почему учиться трудно? М.1996.</a:t>
            </a:r>
          </a:p>
          <a:p>
            <a:pPr algn="just">
              <a:spcAft>
                <a:spcPts val="1200"/>
              </a:spcAft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3. Безруких М.М. Ребенок идет в школу. - М., 2000. - 350с.</a:t>
            </a:r>
          </a:p>
          <a:p>
            <a:pPr algn="just">
              <a:spcAft>
                <a:spcPts val="1200"/>
              </a:spcAft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4.Боно Э. Учите вашего ребенка мыслить. Минск.1998. </a:t>
            </a:r>
          </a:p>
          <a:p>
            <a:pPr algn="just">
              <a:spcAft>
                <a:spcPts val="1200"/>
              </a:spcAft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5.Венгер Л.А. Готов ли Ваш ребенок к школе? - М., 1994. - 252с</a:t>
            </a:r>
          </a:p>
          <a:p>
            <a:pPr algn="just">
              <a:spcAft>
                <a:spcPts val="1200"/>
              </a:spcAft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6.Давыдов В.В. Психическое развитие в младшем школьном возрасте. /В кн. Возрастная и педагогическая психология (под ред. А.В. Петровского). - М: Просвещение, 1973. - С. 66-97.</a:t>
            </a:r>
          </a:p>
          <a:p>
            <a:pPr algn="just">
              <a:spcAft>
                <a:spcPts val="1200"/>
              </a:spcAft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7.Каган В.Е. Психогенные формы школьной дезадаптации // Вопросы психологии. - 1984, №4.</a:t>
            </a:r>
          </a:p>
          <a:p>
            <a:pPr algn="just">
              <a:spcAft>
                <a:spcPts val="1200"/>
              </a:spcAft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8.Коренева Е.Н. Ох уж эти первоклашки! Ярославль.1999.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</p:spPr>
        <p:txBody>
          <a:bodyPr/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Рекомендуем книги, в которых затронуты проблемы адаптации детей к школе</a:t>
            </a:r>
            <a:endParaRPr lang="ru-RU" sz="28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142875" y="1071563"/>
            <a:ext cx="8929688" cy="5786437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9.Лусканова Н.Г. Диагностика школьной дезадаптации: Для школьных психологов и учителей начальных классов системы компенсирующего обучения. - М., 1995. - 220с.</a:t>
            </a:r>
          </a:p>
          <a:p>
            <a:pPr algn="just"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10.Мир детства. Младший школьник. Составители А.В. Захарова, В.И. Слободчиков. - М.: Педагогика, 1981. - 398 с</a:t>
            </a:r>
          </a:p>
          <a:p>
            <a:pPr algn="just"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11.Нижегородцева Н.В. Психолого-педагогическая готовность ребенка к школе: Пособие для практических психологов, педагогов, родителей. - М.: Владос, 2001. - 256с.</a:t>
            </a:r>
          </a:p>
          <a:p>
            <a:pPr algn="just"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12.Сертакова Н.М. Игра как средство социальной адаптации дошкольников: Методическое пособие для педагогов ДОУ. - СПб.: ДЕТСТВО-ПРЕСС, 2009. - 268с.</a:t>
            </a:r>
          </a:p>
          <a:p>
            <a:pPr algn="just"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13.Устинова Э.В. Программа организации адаптационного периода учащихся пятых классов муниципального образовательного учреждения. Завуч начальной школы, 2003, № 5. - С. 99-105.</a:t>
            </a:r>
          </a:p>
          <a:p>
            <a:pPr algn="just"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14.Фуллер Ч. Подберите ключ к обучению своего ребенка. Минск.1998. </a:t>
            </a:r>
          </a:p>
          <a:p>
            <a:pPr algn="just"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15. Хилтунен Е. Когда ребенок учит самого себя.М.1999. </a:t>
            </a:r>
          </a:p>
          <a:p>
            <a:pPr algn="just"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16.Чудинова Е.В. Младшие школьники в учебной деятельности. Рига.1999.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</p:spPr>
        <p:txBody>
          <a:bodyPr/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Рекомендуем сайты, в которых затронуты проблемы адаптации детей к школе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214438"/>
            <a:ext cx="9001125" cy="5357812"/>
          </a:xfrm>
        </p:spPr>
        <p:txBody>
          <a:bodyPr/>
          <a:lstStyle/>
          <a:p>
            <a:pPr>
              <a:defRPr/>
            </a:pPr>
            <a:r>
              <a:rPr lang="en-US" sz="21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http://www.trepsy.net/training/</a:t>
            </a:r>
            <a:endParaRPr lang="ru-RU" sz="2100" u="sng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1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http://s11011.edu35.ru/index.php/kab/ad5/68-rec5.html</a:t>
            </a:r>
            <a:endParaRPr lang="ru-RU" sz="2100" u="sng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sz="21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(Рекомендации родителям, 5 класс, адаптация)</a:t>
            </a:r>
          </a:p>
          <a:p>
            <a:pPr>
              <a:defRPr/>
            </a:pPr>
            <a:r>
              <a:rPr lang="en-US" sz="21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http://brezgalova-lichnost.ru/psichologicheskie-igri/psichologicheskaya-igra-druzhniy-klass-dlya-5-klassa.html</a:t>
            </a:r>
            <a:endParaRPr lang="ru-RU" sz="2100" u="sng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sz="21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Психологическая игра "Дружный класс" для 5 класса)</a:t>
            </a:r>
          </a:p>
          <a:p>
            <a:pPr>
              <a:defRPr/>
            </a:pPr>
            <a:r>
              <a:rPr lang="en-US" sz="21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http://www.psi.lib.ru/detsad/briling/1r5klss.htm</a:t>
            </a:r>
            <a:endParaRPr lang="ru-RU" sz="2100" u="sng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sz="21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Первый раз в пятый класс или проблемы школьной адаптации)</a:t>
            </a:r>
          </a:p>
          <a:p>
            <a:pPr>
              <a:defRPr/>
            </a:pPr>
            <a:r>
              <a:rPr lang="en-US" sz="21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http://vashpsixolog.ru/correctional-work-school-psychologist/45-trainings/905-training-i-will-soon-become-fifth-graders</a:t>
            </a:r>
            <a:endParaRPr lang="ru-RU" sz="2100" u="sng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(Тренинг "Я скоро стану пятиклассником")</a:t>
            </a:r>
          </a:p>
          <a:p>
            <a:pPr>
              <a:defRPr/>
            </a:pPr>
            <a:r>
              <a:rPr lang="en-US" sz="21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http://festival.1september.ru/articles/600204/</a:t>
            </a:r>
            <a:endParaRPr lang="ru-RU" sz="2100" u="sng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(Адаптация учащихся 5-х классов.  Развивающее занятие "Родники моей души")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285750" y="1214438"/>
            <a:ext cx="8643938" cy="421481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Факторы адаптации:</a:t>
            </a:r>
          </a:p>
          <a:p>
            <a:pPr algn="ctr" eaLnBrk="1" hangingPunct="1">
              <a:buFontTx/>
              <a:buNone/>
            </a:pPr>
            <a:endParaRPr lang="ru-RU" sz="2100" b="1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24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индивидуальные особенности ребенка,</a:t>
            </a:r>
          </a:p>
          <a:p>
            <a:pPr algn="just" eaLnBrk="1" hangingPunct="1"/>
            <a:endParaRPr lang="ru-RU" sz="240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24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характер взаимоотношений с окружающими,</a:t>
            </a:r>
          </a:p>
          <a:p>
            <a:pPr algn="just" eaLnBrk="1" hangingPunct="1"/>
            <a:endParaRPr lang="ru-RU" sz="240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24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тип учебного заведения (а значит, и уровень сложности образовательной программы)</a:t>
            </a:r>
          </a:p>
          <a:p>
            <a:pPr algn="just" eaLnBrk="1" hangingPunct="1"/>
            <a:endParaRPr lang="ru-RU" sz="240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24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степень подготовленности ребенка к гимназической жизни.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42852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kern="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Адаптация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7143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Причины трудностей адаптации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533400" y="1000125"/>
            <a:ext cx="7924800" cy="5857875"/>
          </a:xfrm>
        </p:spPr>
        <p:txBody>
          <a:bodyPr/>
          <a:lstStyle/>
          <a:p>
            <a:pPr algn="just"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много разных учителей;</a:t>
            </a:r>
          </a:p>
          <a:p>
            <a:pPr algn="just"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непривычное расписание;</a:t>
            </a:r>
          </a:p>
          <a:p>
            <a:pPr algn="just"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много новых кабинетов;</a:t>
            </a:r>
          </a:p>
          <a:p>
            <a:pPr algn="just"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новые дети в классе;</a:t>
            </a:r>
          </a:p>
          <a:p>
            <a:pPr algn="just"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новый классный руководитель;</a:t>
            </a:r>
          </a:p>
          <a:p>
            <a:pPr algn="just"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проблемы со старшеклассниками;</a:t>
            </a:r>
          </a:p>
          <a:p>
            <a:pPr algn="just"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возросший темп работы;</a:t>
            </a:r>
          </a:p>
          <a:p>
            <a:pPr algn="just"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возросший объем работ в классе и д/з, </a:t>
            </a:r>
          </a:p>
          <a:p>
            <a:pPr algn="just"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рассогласованность, даже противоречивость требований отдельных педагогов;</a:t>
            </a:r>
          </a:p>
          <a:p>
            <a:pPr algn="just"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ослабление или отсутствие контроля;</a:t>
            </a:r>
          </a:p>
          <a:p>
            <a:pPr algn="just"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необходимость на каждом уроке приспосабливаться к своеобразному </a:t>
            </a:r>
          </a:p>
          <a:p>
            <a:pPr algn="just" eaLnBrk="1" hangingPunct="1">
              <a:buFontTx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темпу, особенностям речи учителей;  </a:t>
            </a:r>
          </a:p>
          <a:p>
            <a:pPr algn="just"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несамостоятельность в работе с текстами;</a:t>
            </a:r>
          </a:p>
          <a:p>
            <a:pPr algn="just"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низкий уровень развития речи;</a:t>
            </a:r>
          </a:p>
          <a:p>
            <a:pPr algn="just"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слабое развитие навыков самостоятельной работы;</a:t>
            </a:r>
          </a:p>
          <a:p>
            <a:pPr algn="just"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своеобразие подросткового возраста.  </a:t>
            </a:r>
          </a:p>
          <a:p>
            <a:pPr eaLnBrk="1" hangingPunct="1"/>
            <a:endParaRPr 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857875"/>
          </a:xfrm>
        </p:spPr>
        <p:txBody>
          <a:bodyPr/>
          <a:lstStyle/>
          <a:p>
            <a:pPr algn="just" eaLnBrk="1" hangingPunct="1"/>
            <a:r>
              <a:rPr lang="ru-RU" sz="2100" b="1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Возраст </a:t>
            </a:r>
            <a:r>
              <a:rPr lang="ru-RU" sz="21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учащихся </a:t>
            </a:r>
            <a:r>
              <a:rPr lang="ru-RU" sz="2100" b="1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5-го класса – переходный </a:t>
            </a:r>
            <a:r>
              <a:rPr lang="ru-RU" sz="21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от младшего школьного к младшему подростковому.</a:t>
            </a:r>
          </a:p>
          <a:p>
            <a:pPr algn="just" eaLnBrk="1" hangingPunct="1"/>
            <a:r>
              <a:rPr lang="ru-RU" sz="21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Главное личностное новообразование младшего подростка – </a:t>
            </a:r>
            <a:r>
              <a:rPr lang="ru-RU" sz="2100" b="1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чувство взрослости.</a:t>
            </a:r>
          </a:p>
          <a:p>
            <a:pPr algn="just" eaLnBrk="1" hangingPunct="1"/>
            <a:r>
              <a:rPr lang="ru-RU" sz="21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Физиологические особенности возраста: </a:t>
            </a:r>
            <a:r>
              <a:rPr lang="ru-RU" sz="2100" b="1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рассогласование темпов роста и развития различных функциональных систем организма.</a:t>
            </a:r>
          </a:p>
          <a:p>
            <a:pPr algn="just" eaLnBrk="1" hangingPunct="1"/>
            <a:r>
              <a:rPr lang="ru-RU" sz="2100" b="1" i="1" smtClean="0">
                <a:latin typeface="Times New Roman" pitchFamily="18" charset="0"/>
                <a:cs typeface="Times New Roman" pitchFamily="18" charset="0"/>
              </a:rPr>
              <a:t>Повышенная утомляемость</a:t>
            </a: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100" b="1" i="1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21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Крайняя </a:t>
            </a:r>
            <a:r>
              <a:rPr lang="ru-RU" sz="2100" b="1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эмоциональная нестабильность </a:t>
            </a:r>
            <a:r>
              <a:rPr lang="ru-RU" sz="21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подростков.</a:t>
            </a:r>
          </a:p>
          <a:p>
            <a:pPr algn="just" eaLnBrk="1" hangingPunct="1"/>
            <a:r>
              <a:rPr lang="ru-RU" sz="2100" b="1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Умственная активность </a:t>
            </a:r>
            <a:r>
              <a:rPr lang="ru-RU" sz="21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младших подростков </a:t>
            </a:r>
            <a:r>
              <a:rPr lang="ru-RU" sz="2100" b="1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велика.</a:t>
            </a:r>
          </a:p>
          <a:p>
            <a:pPr algn="just" eaLnBrk="1" hangingPunct="1"/>
            <a:r>
              <a:rPr lang="ru-RU" sz="21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Способности развиваются только в деятельности, которая вызывает положительные эмоции.</a:t>
            </a:r>
          </a:p>
          <a:p>
            <a:pPr algn="just" eaLnBrk="1" hangingPunct="1"/>
            <a:r>
              <a:rPr lang="ru-RU" sz="21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Успех (или неуспех) существенно влияет на мотивацию учения. Оценки при этом играют важную роль: высокая оценка дает возможность подтвердить свои способности. Совпадение оценки и самооценки важно для эмоционального благополучия подростка. В противном случае неизбежен внутренний дискомфорт и даже конфликт. </a:t>
            </a:r>
            <a:endParaRPr lang="ru-RU" sz="2100" smtClean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Возрастные особенности младшего подростка</a:t>
            </a:r>
            <a:endParaRPr lang="ru-RU" sz="2800" kern="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i="1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Возрастные особенности младшего подростка:</a:t>
            </a:r>
            <a:endParaRPr lang="ru-RU" sz="2800" i="1" dirty="0" smtClean="0">
              <a:solidFill>
                <a:schemeClr val="bg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500063" y="1571625"/>
            <a:ext cx="8215312" cy="250031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spcAft>
                <a:spcPts val="600"/>
              </a:spcAft>
            </a:pP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Стремление отмежеваться от всего подчеркнуто детского</a:t>
            </a:r>
          </a:p>
          <a:p>
            <a:pPr algn="just" eaLnBrk="1" hangingPunct="1">
              <a:lnSpc>
                <a:spcPct val="80000"/>
              </a:lnSpc>
              <a:spcAft>
                <a:spcPts val="600"/>
              </a:spcAft>
            </a:pP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Отсутствие авторитета возраста</a:t>
            </a:r>
          </a:p>
          <a:p>
            <a:pPr algn="just" eaLnBrk="1" hangingPunct="1">
              <a:lnSpc>
                <a:spcPct val="80000"/>
              </a:lnSpc>
              <a:spcAft>
                <a:spcPts val="600"/>
              </a:spcAft>
            </a:pP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Отвращение к необоснованным запретам</a:t>
            </a:r>
          </a:p>
          <a:p>
            <a:pPr algn="just" eaLnBrk="1" hangingPunct="1">
              <a:lnSpc>
                <a:spcPct val="80000"/>
              </a:lnSpc>
              <a:spcAft>
                <a:spcPts val="600"/>
              </a:spcAft>
            </a:pP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Потребность в достойном положении в коллективе сверстников, в семье</a:t>
            </a:r>
          </a:p>
          <a:p>
            <a:pPr algn="just" eaLnBrk="1" hangingPunct="1">
              <a:lnSpc>
                <a:spcPct val="80000"/>
              </a:lnSpc>
              <a:spcAft>
                <a:spcPts val="600"/>
              </a:spcAft>
            </a:pP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Стремление обзавестись верным другом</a:t>
            </a:r>
          </a:p>
          <a:p>
            <a:pPr algn="just" eaLnBrk="1" hangingPunct="1">
              <a:lnSpc>
                <a:spcPct val="80000"/>
              </a:lnSpc>
              <a:spcAft>
                <a:spcPts val="600"/>
              </a:spcAft>
            </a:pP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Стремление избежать изоляции, как в классе, так и в малом коллективе</a:t>
            </a:r>
          </a:p>
          <a:p>
            <a:pPr algn="just" eaLnBrk="1" hangingPunct="1">
              <a:lnSpc>
                <a:spcPct val="80000"/>
              </a:lnSpc>
              <a:spcAft>
                <a:spcPts val="600"/>
              </a:spcAft>
            </a:pP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Отсутствие адаптации к положению “худшего”</a:t>
            </a:r>
          </a:p>
          <a:p>
            <a:pPr algn="just" eaLnBrk="1" hangingPunct="1">
              <a:lnSpc>
                <a:spcPct val="80000"/>
              </a:lnSpc>
              <a:spcAft>
                <a:spcPts val="600"/>
              </a:spcAft>
            </a:pP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Повышенный интерес к вопросу о “соотношении сил” в классе</a:t>
            </a:r>
          </a:p>
        </p:txBody>
      </p:sp>
      <p:pic>
        <p:nvPicPr>
          <p:cNvPr id="8196" name="Picture 4" descr="C:\Documents and Settings\jenich\Рабочий стол\shool\23.png"/>
          <p:cNvPicPr>
            <a:picLocks noChangeAspect="1" noChangeArrowheads="1"/>
          </p:cNvPicPr>
          <p:nvPr/>
        </p:nvPicPr>
        <p:blipFill>
          <a:blip r:embed="rId2"/>
          <a:srcRect l="31970" t="41917" b="43793"/>
          <a:stretch>
            <a:fillRect/>
          </a:stretch>
        </p:blipFill>
        <p:spPr bwMode="auto">
          <a:xfrm>
            <a:off x="2286000" y="5786438"/>
            <a:ext cx="45227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i="1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Возрастные особенности младшего подростка:</a:t>
            </a:r>
            <a:endParaRPr lang="ru-RU" sz="2800" i="1" dirty="0" smtClean="0">
              <a:solidFill>
                <a:schemeClr val="bg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214438" y="1643063"/>
            <a:ext cx="7215187" cy="34290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spcAft>
                <a:spcPts val="600"/>
              </a:spcAft>
            </a:pP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Ярко выраженная эмоциональность</a:t>
            </a:r>
          </a:p>
          <a:p>
            <a:pPr algn="just" eaLnBrk="1" hangingPunct="1">
              <a:lnSpc>
                <a:spcPct val="80000"/>
              </a:lnSpc>
              <a:spcAft>
                <a:spcPts val="600"/>
              </a:spcAft>
            </a:pP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Переоценка своих возможностей, реализация которых предполагается в отдаленном будущем</a:t>
            </a:r>
          </a:p>
          <a:p>
            <a:pPr algn="just" eaLnBrk="1" hangingPunct="1">
              <a:lnSpc>
                <a:spcPct val="80000"/>
              </a:lnSpc>
              <a:spcAft>
                <a:spcPts val="600"/>
              </a:spcAft>
            </a:pP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Отсутствие адаптации к неудачам</a:t>
            </a:r>
          </a:p>
          <a:p>
            <a:pPr algn="just" eaLnBrk="1" hangingPunct="1">
              <a:lnSpc>
                <a:spcPct val="80000"/>
              </a:lnSpc>
              <a:spcAft>
                <a:spcPts val="600"/>
              </a:spcAft>
            </a:pP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Восприимчивость к промахам учителей</a:t>
            </a:r>
          </a:p>
          <a:p>
            <a:pPr algn="just" eaLnBrk="1" hangingPunct="1">
              <a:lnSpc>
                <a:spcPct val="80000"/>
              </a:lnSpc>
              <a:spcAft>
                <a:spcPts val="600"/>
              </a:spcAft>
            </a:pP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Требовательность к соответствию слова делу</a:t>
            </a:r>
          </a:p>
          <a:p>
            <a:pPr algn="just" eaLnBrk="1" hangingPunct="1">
              <a:lnSpc>
                <a:spcPct val="80000"/>
              </a:lnSpc>
              <a:spcAft>
                <a:spcPts val="600"/>
              </a:spcAft>
            </a:pP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Повышенный интерес к спорту</a:t>
            </a:r>
          </a:p>
          <a:p>
            <a:pPr algn="just" eaLnBrk="1" hangingPunct="1">
              <a:lnSpc>
                <a:spcPct val="80000"/>
              </a:lnSpc>
              <a:spcAft>
                <a:spcPts val="600"/>
              </a:spcAft>
            </a:pP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Увлечение коллекционированием, увлечение музыкой и киноискусством</a:t>
            </a:r>
          </a:p>
          <a:p>
            <a:pPr eaLnBrk="1" hangingPunct="1">
              <a:spcAft>
                <a:spcPts val="600"/>
              </a:spcAft>
            </a:pPr>
            <a:endParaRPr lang="ru-RU" sz="2400" smtClean="0"/>
          </a:p>
        </p:txBody>
      </p:sp>
      <p:pic>
        <p:nvPicPr>
          <p:cNvPr id="9220" name="Picture 4" descr="C:\Documents and Settings\jenich\Рабочий стол\shool\23.png"/>
          <p:cNvPicPr>
            <a:picLocks noChangeAspect="1" noChangeArrowheads="1"/>
          </p:cNvPicPr>
          <p:nvPr/>
        </p:nvPicPr>
        <p:blipFill>
          <a:blip r:embed="rId2"/>
          <a:srcRect l="31970" t="41917" b="43793"/>
          <a:stretch>
            <a:fillRect/>
          </a:stretch>
        </p:blipFill>
        <p:spPr bwMode="auto">
          <a:xfrm>
            <a:off x="2286000" y="5786438"/>
            <a:ext cx="45227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1192213"/>
            <a:ext cx="4143375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928688" y="2071688"/>
            <a:ext cx="3000375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уметь общаться с одноклассниками</a:t>
            </a:r>
          </a:p>
          <a:p>
            <a:pPr>
              <a:buFont typeface="Wingdings" pitchFamily="2" charset="2"/>
              <a:buChar char="Ø"/>
            </a:pPr>
            <a:r>
              <a:rPr lang="ru-RU" sz="2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иметь свое мнение и формировать его с учетом мнения других</a:t>
            </a:r>
          </a:p>
          <a:p>
            <a:pPr>
              <a:buFont typeface="Wingdings" pitchFamily="2" charset="2"/>
              <a:buChar char="Ø"/>
            </a:pPr>
            <a:r>
              <a:rPr lang="ru-RU" sz="2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уметь поддерживать отношения, уважая одноклассников</a:t>
            </a:r>
          </a:p>
        </p:txBody>
      </p:sp>
      <p:sp>
        <p:nvSpPr>
          <p:cNvPr id="1024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/>
            <a:r>
              <a:rPr lang="ru-RU" b="1" u="sng" smtClean="0"/>
              <a:t/>
            </a:r>
            <a:br>
              <a:rPr lang="ru-RU" b="1" u="sng" smtClean="0"/>
            </a:br>
            <a:r>
              <a:rPr lang="ru-RU" sz="4400" b="1" i="1" smtClean="0">
                <a:solidFill>
                  <a:srgbClr val="000000"/>
                </a:solidFill>
                <a:latin typeface="Bookman Old Style" pitchFamily="18" charset="0"/>
              </a:rPr>
              <a:t>Пятиклассники должны :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3" y="1214438"/>
            <a:ext cx="4143375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5643563" y="2214563"/>
            <a:ext cx="2714625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уметь дружить</a:t>
            </a:r>
          </a:p>
          <a:p>
            <a:pPr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общаться уважительно (вежливо) с мальчиками и девочками </a:t>
            </a:r>
          </a:p>
          <a:p>
            <a:pPr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самостоятельно разрешать возникающие конфликты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1192213"/>
            <a:ext cx="4143375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/>
            <a:r>
              <a:rPr lang="ru-RU" b="1" u="sng" smtClean="0"/>
              <a:t/>
            </a:r>
            <a:br>
              <a:rPr lang="ru-RU" b="1" u="sng" smtClean="0"/>
            </a:br>
            <a:r>
              <a:rPr lang="ru-RU" sz="4400" b="1" i="1" smtClean="0">
                <a:solidFill>
                  <a:srgbClr val="000000"/>
                </a:solidFill>
                <a:latin typeface="Bookman Old Style" pitchFamily="18" charset="0"/>
              </a:rPr>
              <a:t>Пятиклассники должны :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3" y="1214438"/>
            <a:ext cx="4143375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8"/>
          <p:cNvSpPr txBox="1">
            <a:spLocks noChangeArrowheads="1"/>
          </p:cNvSpPr>
          <p:nvPr/>
        </p:nvSpPr>
        <p:spPr bwMode="auto">
          <a:xfrm>
            <a:off x="1214438" y="2286000"/>
            <a:ext cx="24288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стараться учиться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стремиться овладевать знаниями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уметь заниматься самостоятельно</a:t>
            </a:r>
            <a:endParaRPr lang="ru-RU" sz="2200" b="1">
              <a:solidFill>
                <a:srgbClr val="7030A0"/>
              </a:solidFill>
            </a:endParaRPr>
          </a:p>
        </p:txBody>
      </p:sp>
      <p:sp>
        <p:nvSpPr>
          <p:cNvPr id="11270" name="Прямоугольник 6"/>
          <p:cNvSpPr>
            <a:spLocks noChangeArrowheads="1"/>
          </p:cNvSpPr>
          <p:nvPr/>
        </p:nvSpPr>
        <p:spPr bwMode="auto">
          <a:xfrm>
            <a:off x="5429250" y="1785938"/>
            <a:ext cx="3071813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проявлять самостоятельность в своих делах </a:t>
            </a:r>
          </a:p>
          <a:p>
            <a:pPr>
              <a:buFont typeface="Wingdings" pitchFamily="2" charset="2"/>
              <a:buChar char="Ø"/>
            </a:pPr>
            <a:r>
              <a:rPr lang="ru-RU" sz="2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случае необходимости обращаться за помощью к взрослым</a:t>
            </a:r>
          </a:p>
          <a:p>
            <a:pPr>
              <a:buFont typeface="Wingdings" pitchFamily="2" charset="2"/>
              <a:buChar char="Ø"/>
            </a:pPr>
            <a:r>
              <a:rPr lang="ru-RU" sz="2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уметь распределять и планировать свое время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072125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ема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B08200"/>
        </a:dk1>
        <a:lt1>
          <a:srgbClr val="FFF5C9"/>
        </a:lt1>
        <a:dk2>
          <a:srgbClr val="000000"/>
        </a:dk2>
        <a:lt2>
          <a:srgbClr val="969696"/>
        </a:lt2>
        <a:accent1>
          <a:srgbClr val="FDED9B"/>
        </a:accent1>
        <a:accent2>
          <a:srgbClr val="FF9966"/>
        </a:accent2>
        <a:accent3>
          <a:srgbClr val="FFF9E1"/>
        </a:accent3>
        <a:accent4>
          <a:srgbClr val="966E00"/>
        </a:accent4>
        <a:accent5>
          <a:srgbClr val="FEF4CB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F8F8F8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D4D4D4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2D2015"/>
        </a:dk1>
        <a:lt1>
          <a:srgbClr val="FFFFFF"/>
        </a:lt1>
        <a:dk2>
          <a:srgbClr val="808000"/>
        </a:dk2>
        <a:lt2>
          <a:srgbClr val="DFC08D"/>
        </a:lt2>
        <a:accent1>
          <a:srgbClr val="8F8F6D"/>
        </a:accent1>
        <a:accent2>
          <a:srgbClr val="8F5F2F"/>
        </a:accent2>
        <a:accent3>
          <a:srgbClr val="C0C0AA"/>
        </a:accent3>
        <a:accent4>
          <a:srgbClr val="DADADA"/>
        </a:accent4>
        <a:accent5>
          <a:srgbClr val="C6C6BA"/>
        </a:accent5>
        <a:accent6>
          <a:srgbClr val="81552A"/>
        </a:accent6>
        <a:hlink>
          <a:srgbClr val="CCB400"/>
        </a:hlink>
        <a:folHlink>
          <a:srgbClr val="4C5A5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777777"/>
        </a:dk1>
        <a:lt1>
          <a:srgbClr val="FFEFB5"/>
        </a:lt1>
        <a:dk2>
          <a:srgbClr val="818573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C1C2BC"/>
        </a:accent3>
        <a:accent4>
          <a:srgbClr val="DACC9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F8A1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3E3E5C"/>
        </a:dk1>
        <a:lt1>
          <a:srgbClr val="FFFFFF"/>
        </a:lt1>
        <a:dk2>
          <a:srgbClr val="8080AA"/>
        </a:dk2>
        <a:lt2>
          <a:srgbClr val="FFFFFF"/>
        </a:lt2>
        <a:accent1>
          <a:srgbClr val="8982A4"/>
        </a:accent1>
        <a:accent2>
          <a:srgbClr val="9C62CC"/>
        </a:accent2>
        <a:accent3>
          <a:srgbClr val="C0C0D2"/>
        </a:accent3>
        <a:accent4>
          <a:srgbClr val="DADADA"/>
        </a:accent4>
        <a:accent5>
          <a:srgbClr val="C4C1CF"/>
        </a:accent5>
        <a:accent6>
          <a:srgbClr val="8D58B9"/>
        </a:accent6>
        <a:hlink>
          <a:srgbClr val="FDE065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989400"/>
        </a:dk1>
        <a:lt1>
          <a:srgbClr val="FF9900"/>
        </a:lt1>
        <a:dk2>
          <a:srgbClr val="DFD293"/>
        </a:dk2>
        <a:lt2>
          <a:srgbClr val="5C1F00"/>
        </a:lt2>
        <a:accent1>
          <a:srgbClr val="FFCC00"/>
        </a:accent1>
        <a:accent2>
          <a:srgbClr val="BE7960"/>
        </a:accent2>
        <a:accent3>
          <a:srgbClr val="FFCAAA"/>
        </a:accent3>
        <a:accent4>
          <a:srgbClr val="817E00"/>
        </a:accent4>
        <a:accent5>
          <a:srgbClr val="FFE2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5A58"/>
        </a:dk1>
        <a:lt1>
          <a:srgbClr val="FFFFCC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AE"/>
        </a:accent4>
        <a:accent5>
          <a:srgbClr val="AAB8B7"/>
        </a:accent5>
        <a:accent6>
          <a:srgbClr val="6264B4"/>
        </a:accent6>
        <a:hlink>
          <a:srgbClr val="CCCC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DFFCD"/>
        </a:lt1>
        <a:dk2>
          <a:srgbClr val="0066CC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B8E2"/>
        </a:accent3>
        <a:accent4>
          <a:srgbClr val="D8DAAF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E2A700"/>
        </a:lt1>
        <a:dk2>
          <a:srgbClr val="808000"/>
        </a:dk2>
        <a:lt2>
          <a:srgbClr val="E3EBF1"/>
        </a:lt2>
        <a:accent1>
          <a:srgbClr val="767300"/>
        </a:accent1>
        <a:accent2>
          <a:srgbClr val="468A4B"/>
        </a:accent2>
        <a:accent3>
          <a:srgbClr val="C0C0AA"/>
        </a:accent3>
        <a:accent4>
          <a:srgbClr val="C18E00"/>
        </a:accent4>
        <a:accent5>
          <a:srgbClr val="BDBCAA"/>
        </a:accent5>
        <a:accent6>
          <a:srgbClr val="3F7D43"/>
        </a:accent6>
        <a:hlink>
          <a:srgbClr val="CC99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669900"/>
        </a:dk1>
        <a:lt1>
          <a:srgbClr val="FFFFAD"/>
        </a:lt1>
        <a:dk2>
          <a:srgbClr val="666699"/>
        </a:dk2>
        <a:lt2>
          <a:srgbClr val="808080"/>
        </a:lt2>
        <a:accent1>
          <a:srgbClr val="F9FECE"/>
        </a:accent1>
        <a:accent2>
          <a:srgbClr val="CCC200"/>
        </a:accent2>
        <a:accent3>
          <a:srgbClr val="FFFFD3"/>
        </a:accent3>
        <a:accent4>
          <a:srgbClr val="568200"/>
        </a:accent4>
        <a:accent5>
          <a:srgbClr val="FBFEE3"/>
        </a:accent5>
        <a:accent6>
          <a:srgbClr val="B9B000"/>
        </a:accent6>
        <a:hlink>
          <a:srgbClr val="0099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FEF3D8"/>
        </a:dk1>
        <a:lt1>
          <a:srgbClr val="FCF9E2"/>
        </a:lt1>
        <a:dk2>
          <a:srgbClr val="808000"/>
        </a:dk2>
        <a:lt2>
          <a:srgbClr val="969696"/>
        </a:lt2>
        <a:accent1>
          <a:srgbClr val="C7AD2D"/>
        </a:accent1>
        <a:accent2>
          <a:srgbClr val="8DC6FF"/>
        </a:accent2>
        <a:accent3>
          <a:srgbClr val="FDFBEE"/>
        </a:accent3>
        <a:accent4>
          <a:srgbClr val="D9D0B8"/>
        </a:accent4>
        <a:accent5>
          <a:srgbClr val="E0D3AD"/>
        </a:accent5>
        <a:accent6>
          <a:srgbClr val="7FB3E7"/>
        </a:accent6>
        <a:hlink>
          <a:srgbClr val="0066CC"/>
        </a:hlink>
        <a:folHlink>
          <a:srgbClr val="768D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CC9900"/>
        </a:dk1>
        <a:lt1>
          <a:srgbClr val="FFF9CF"/>
        </a:lt1>
        <a:dk2>
          <a:srgbClr val="996600"/>
        </a:dk2>
        <a:lt2>
          <a:srgbClr val="808080"/>
        </a:lt2>
        <a:accent1>
          <a:srgbClr val="E9E3B7"/>
        </a:accent1>
        <a:accent2>
          <a:srgbClr val="333399"/>
        </a:accent2>
        <a:accent3>
          <a:srgbClr val="FFFBE4"/>
        </a:accent3>
        <a:accent4>
          <a:srgbClr val="AE8200"/>
        </a:accent4>
        <a:accent5>
          <a:srgbClr val="F2EFD8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</TotalTime>
  <Words>1949</Words>
  <Application>Microsoft Office PowerPoint</Application>
  <PresentationFormat>Экран (4:3)</PresentationFormat>
  <Paragraphs>215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Times New Roman</vt:lpstr>
      <vt:lpstr>Bookman Old Style</vt:lpstr>
      <vt:lpstr>Wingdings</vt:lpstr>
      <vt:lpstr>01072125</vt:lpstr>
      <vt:lpstr>Адаптация пятиклассников  к обучению в средней школе</vt:lpstr>
      <vt:lpstr>Психическая адаптация – процесс установления оптимального соответствия личности и окружающей среды в ходе осуществления свойственной человеку деятельности, который позволяет индивидууму удовлетворять актуальные потребности и реализовывать связанные с ними значимые цели (при сохранении психического и физического здоровья), обеспечивая в то же время соответствие психической деятельности человека и его поведения требованиям среды.   (Ф.Б. Березин )</vt:lpstr>
      <vt:lpstr>Слайд 3</vt:lpstr>
      <vt:lpstr>Причины трудностей адаптации</vt:lpstr>
      <vt:lpstr>Слайд 5</vt:lpstr>
      <vt:lpstr>Возрастные особенности младшего подростка:</vt:lpstr>
      <vt:lpstr>Возрастные особенности младшего подростка:</vt:lpstr>
      <vt:lpstr> Пятиклассники должны : </vt:lpstr>
      <vt:lpstr> Пятиклассники должны : </vt:lpstr>
      <vt:lpstr> Пятиклассники должны : </vt:lpstr>
      <vt:lpstr> Пятиклассники должны : </vt:lpstr>
      <vt:lpstr>Признаки успешной адаптации</vt:lpstr>
      <vt:lpstr>Признаки дезадаптации</vt:lpstr>
      <vt:lpstr>Возможные реакции на дезадаптацию</vt:lpstr>
      <vt:lpstr>Чем можно помочь пятикласснику?</vt:lpstr>
      <vt:lpstr>Чем можно помочь пятикласснику?</vt:lpstr>
      <vt:lpstr>Чем можно помочь пятикласснику?</vt:lpstr>
      <vt:lpstr>Слайд 18</vt:lpstr>
      <vt:lpstr> Ориентировочное распределение  видов деятельности  пятиклассника в сутки: </vt:lpstr>
      <vt:lpstr> Правила общения с ребенком </vt:lpstr>
      <vt:lpstr>Слова, которые поддерживают пятиклассника и которые разрушают  его веру в себя:</vt:lpstr>
      <vt:lpstr> Золотые правила воспитания для родителей </vt:lpstr>
      <vt:lpstr>Рекомендуем книги, в которых затронуты проблемы адаптации детей к школе</vt:lpstr>
      <vt:lpstr>Рекомендуем книги, в которых затронуты проблемы адаптации детей к школе</vt:lpstr>
      <vt:lpstr>Рекомендуем сайты, в которых затронуты проблемы адаптации детей к школе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пятиклассников к школе</dc:title>
  <dc:creator>катерина</dc:creator>
  <cp:lastModifiedBy>Учитель</cp:lastModifiedBy>
  <cp:revision>96</cp:revision>
  <dcterms:created xsi:type="dcterms:W3CDTF">2011-10-29T18:49:09Z</dcterms:created>
  <dcterms:modified xsi:type="dcterms:W3CDTF">2014-09-09T11:00:05Z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TC010721251049</vt:lpwstr>
  </property>
</Properties>
</file>