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91" r:id="rId4"/>
    <p:sldId id="292" r:id="rId5"/>
    <p:sldId id="293" r:id="rId6"/>
    <p:sldId id="295" r:id="rId7"/>
    <p:sldId id="294" r:id="rId8"/>
    <p:sldId id="296" r:id="rId9"/>
    <p:sldId id="297" r:id="rId10"/>
    <p:sldId id="299" r:id="rId11"/>
    <p:sldId id="300" r:id="rId12"/>
    <p:sldId id="302" r:id="rId13"/>
    <p:sldId id="301" r:id="rId14"/>
    <p:sldId id="298" r:id="rId15"/>
    <p:sldId id="303" r:id="rId16"/>
    <p:sldId id="304" r:id="rId17"/>
    <p:sldId id="305" r:id="rId18"/>
    <p:sldId id="306" r:id="rId19"/>
    <p:sldId id="307" r:id="rId20"/>
    <p:sldId id="309" r:id="rId21"/>
    <p:sldId id="310" r:id="rId22"/>
    <p:sldId id="311" r:id="rId23"/>
    <p:sldId id="312" r:id="rId24"/>
    <p:sldId id="283" r:id="rId25"/>
    <p:sldId id="30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2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11.11.2016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pPr/>
              <a:t>11.11.2016</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000100" y="1714488"/>
            <a:ext cx="7286676" cy="2286016"/>
          </a:xfrm>
        </p:spPr>
        <p:txBody>
          <a:bodyPr>
            <a:normAutofit/>
          </a:bodyPr>
          <a:lstStyle/>
          <a:p>
            <a:pPr algn="ctr"/>
            <a:r>
              <a:rPr lang="ru-RU" sz="4400" b="1" dirty="0" smtClean="0"/>
              <a:t>Жизнестойкость как фактор психологического здоровья</a:t>
            </a:r>
          </a:p>
          <a:p>
            <a:pPr algn="ctr"/>
            <a:endParaRPr lang="ru-RU" sz="4400" b="1" dirty="0">
              <a:solidFill>
                <a:srgbClr val="0070C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5727082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42844" y="285728"/>
            <a:ext cx="8786874" cy="6357982"/>
          </a:xfrm>
        </p:spPr>
        <p:txBody>
          <a:bodyPr>
            <a:normAutofit fontScale="77500" lnSpcReduction="20000"/>
          </a:bodyPr>
          <a:lstStyle/>
          <a:p>
            <a:pPr algn="ctr">
              <a:buNone/>
            </a:pPr>
            <a:r>
              <a:rPr lang="ru-RU" sz="3300" b="1" dirty="0" smtClean="0">
                <a:solidFill>
                  <a:schemeClr val="tx1"/>
                </a:solidFill>
                <a:latin typeface="Times New Roman" pitchFamily="18" charset="0"/>
                <a:cs typeface="Times New Roman" pitchFamily="18" charset="0"/>
              </a:rPr>
              <a:t>Жизнестойкость</a:t>
            </a:r>
            <a:r>
              <a:rPr lang="ru-RU" sz="2400" b="1" dirty="0" smtClean="0">
                <a:solidFill>
                  <a:schemeClr val="tx1"/>
                </a:solidFill>
                <a:latin typeface="Times New Roman" pitchFamily="18" charset="0"/>
                <a:cs typeface="Times New Roman" pitchFamily="18" charset="0"/>
              </a:rPr>
              <a:t>.</a:t>
            </a:r>
          </a:p>
          <a:p>
            <a:pPr marL="0" indent="457200" algn="just">
              <a:lnSpc>
                <a:spcPct val="120000"/>
              </a:lnSpc>
              <a:spcBef>
                <a:spcPts val="0"/>
              </a:spcBef>
              <a:spcAft>
                <a:spcPts val="0"/>
              </a:spcAft>
              <a:buNone/>
            </a:pPr>
            <a:endParaRPr lang="ru-RU" sz="2600" dirty="0" smtClean="0">
              <a:latin typeface="Times New Roman" pitchFamily="18" charset="0"/>
              <a:cs typeface="Times New Roman" pitchFamily="18" charset="0"/>
            </a:endParaRPr>
          </a:p>
          <a:p>
            <a:pPr marL="0" indent="457200" algn="ctr">
              <a:lnSpc>
                <a:spcPct val="120000"/>
              </a:lnSpc>
              <a:spcBef>
                <a:spcPts val="0"/>
              </a:spcBef>
              <a:spcAft>
                <a:spcPts val="0"/>
              </a:spcAft>
              <a:buNone/>
            </a:pPr>
            <a:r>
              <a:rPr lang="ru-RU" sz="2600" b="1" i="1" dirty="0" smtClean="0">
                <a:latin typeface="Times New Roman" pitchFamily="18" charset="0"/>
                <a:cs typeface="Times New Roman" pitchFamily="18" charset="0"/>
              </a:rPr>
              <a:t>КОМПОНЕНТЫ ЖИЗНЕСТОЙКОСТИ:</a:t>
            </a:r>
          </a:p>
          <a:p>
            <a:pPr marL="0" indent="457200" algn="just">
              <a:lnSpc>
                <a:spcPct val="120000"/>
              </a:lnSpc>
              <a:spcBef>
                <a:spcPts val="0"/>
              </a:spcBef>
              <a:spcAft>
                <a:spcPts val="0"/>
              </a:spcAft>
              <a:buNone/>
            </a:pPr>
            <a:r>
              <a:rPr lang="ru-RU" sz="2600" b="1" dirty="0" smtClean="0">
                <a:latin typeface="Times New Roman" pitchFamily="18" charset="0"/>
                <a:cs typeface="Times New Roman" pitchFamily="18" charset="0"/>
              </a:rPr>
              <a:t>1. Вовлеченность </a:t>
            </a:r>
            <a:r>
              <a:rPr lang="ru-RU" sz="2600" dirty="0" smtClean="0">
                <a:latin typeface="Times New Roman" pitchFamily="18" charset="0"/>
                <a:cs typeface="Times New Roman" pitchFamily="18" charset="0"/>
              </a:rPr>
              <a:t>- это </a:t>
            </a:r>
            <a:r>
              <a:rPr lang="ru-RU" sz="2600" dirty="0" smtClean="0">
                <a:latin typeface="Times New Roman" pitchFamily="18" charset="0"/>
                <a:cs typeface="Times New Roman" pitchFamily="18" charset="0"/>
              </a:rPr>
              <a:t>убеждение, которое заставляет осознать, чем больше мы вовлекаемся в окружающий мир, тем больше шансов найти для себя что-то действительно стоящее. Если вовлеченность выражена мало, то человек будто выходит из жизни, чувствует себя лишним, отвергнутым.</a:t>
            </a:r>
          </a:p>
          <a:p>
            <a:pPr marL="0" lvl="0" indent="457200" algn="just">
              <a:lnSpc>
                <a:spcPct val="120000"/>
              </a:lnSpc>
              <a:spcBef>
                <a:spcPts val="0"/>
              </a:spcBef>
              <a:spcAft>
                <a:spcPts val="0"/>
              </a:spcAft>
              <a:buNone/>
            </a:pPr>
            <a:r>
              <a:rPr lang="ru-RU" sz="2600" b="1" dirty="0" smtClean="0">
                <a:latin typeface="Times New Roman" pitchFamily="18" charset="0"/>
                <a:cs typeface="Times New Roman" pitchFamily="18" charset="0"/>
              </a:rPr>
              <a:t>2. Чувство контроля. </a:t>
            </a:r>
            <a:r>
              <a:rPr lang="ru-RU" sz="2600" dirty="0" smtClean="0">
                <a:latin typeface="Times New Roman" pitchFamily="18" charset="0"/>
                <a:cs typeface="Times New Roman" pitchFamily="18" charset="0"/>
              </a:rPr>
              <a:t>Контроль позволяет думать, что мы способны изменить ситуацию, если будем бороться. Противоположностью контролю станет беспомощность. Если чувство контроля выражено сильно, человек становится хозяином своей жизни. Он осознает, что сам выбирает свой путь, сам принимает решения.</a:t>
            </a:r>
          </a:p>
          <a:p>
            <a:pPr marL="0" lvl="0" indent="457200" algn="just">
              <a:lnSpc>
                <a:spcPct val="120000"/>
              </a:lnSpc>
              <a:spcBef>
                <a:spcPts val="0"/>
              </a:spcBef>
              <a:spcAft>
                <a:spcPts val="0"/>
              </a:spcAft>
              <a:buNone/>
            </a:pPr>
            <a:r>
              <a:rPr lang="ru-RU" sz="2600" b="1" dirty="0" smtClean="0">
                <a:latin typeface="Times New Roman" pitchFamily="18" charset="0"/>
                <a:cs typeface="Times New Roman" pitchFamily="18" charset="0"/>
              </a:rPr>
              <a:t>3. Принятие риска. </a:t>
            </a:r>
            <a:r>
              <a:rPr lang="ru-RU" sz="2600" dirty="0" smtClean="0">
                <a:latin typeface="Times New Roman" pitchFamily="18" charset="0"/>
                <a:cs typeface="Times New Roman" pitchFamily="18" charset="0"/>
              </a:rPr>
              <a:t>Человек понимает, что любой опыт, негативный или позитивный, становится источником знаний. А эти знания влияют на развитие происходящего вокруг нас. Сильно выраженное принятие риска заставляет человека воспринимать жизнь как источник опыта. Он не считает, что безопасность и комфорт являются целью. Он может действовать на свой страх и риск, даже если нет гарантий на успешный исход любого дела. Получение знаний из опыта будет полезным в будущем – эти знания можно активно применять на практике.</a:t>
            </a:r>
          </a:p>
          <a:p>
            <a:pPr marL="0" indent="457200" algn="just">
              <a:lnSpc>
                <a:spcPct val="120000"/>
              </a:lnSpc>
              <a:spcBef>
                <a:spcPts val="0"/>
              </a:spcBef>
              <a:spcAft>
                <a:spcPts val="0"/>
              </a:spcAft>
              <a:buNone/>
            </a:pPr>
            <a:endParaRPr lang="ru-RU" sz="2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500034" y="285728"/>
            <a:ext cx="8143932" cy="6357982"/>
          </a:xfrm>
        </p:spPr>
        <p:txBody>
          <a:bodyPr>
            <a:normAutofit/>
          </a:bodyPr>
          <a:lstStyle/>
          <a:p>
            <a:pPr algn="ctr">
              <a:buNone/>
            </a:pPr>
            <a:r>
              <a:rPr lang="ru-RU" sz="3300" b="1" dirty="0" smtClean="0">
                <a:solidFill>
                  <a:schemeClr val="tx1"/>
                </a:solidFill>
                <a:latin typeface="Times New Roman" pitchFamily="18" charset="0"/>
                <a:cs typeface="Times New Roman" pitchFamily="18" charset="0"/>
              </a:rPr>
              <a:t>Жизнестойкость</a:t>
            </a:r>
            <a:r>
              <a:rPr lang="ru-RU" sz="2400" b="1" dirty="0" smtClean="0">
                <a:solidFill>
                  <a:schemeClr val="tx1"/>
                </a:solidFill>
                <a:latin typeface="Times New Roman" pitchFamily="18" charset="0"/>
                <a:cs typeface="Times New Roman" pitchFamily="18" charset="0"/>
              </a:rPr>
              <a:t>.</a:t>
            </a:r>
          </a:p>
          <a:p>
            <a:pPr marL="0" indent="457200" algn="just">
              <a:lnSpc>
                <a:spcPct val="120000"/>
              </a:lnSpc>
              <a:spcBef>
                <a:spcPts val="0"/>
              </a:spcBef>
              <a:spcAft>
                <a:spcPts val="0"/>
              </a:spcAft>
              <a:buNone/>
            </a:pPr>
            <a:endParaRPr lang="ru-RU" dirty="0" smtClean="0">
              <a:latin typeface="Times New Roman" pitchFamily="18" charset="0"/>
              <a:cs typeface="Times New Roman" pitchFamily="18" charset="0"/>
            </a:endParaRPr>
          </a:p>
          <a:p>
            <a:pPr marL="0" indent="457200" algn="just">
              <a:lnSpc>
                <a:spcPct val="120000"/>
              </a:lnSpc>
              <a:spcBef>
                <a:spcPts val="0"/>
              </a:spcBef>
              <a:spcAft>
                <a:spcPts val="0"/>
              </a:spcAft>
              <a:buNone/>
            </a:pPr>
            <a:r>
              <a:rPr lang="ru-RU" dirty="0" smtClean="0">
                <a:latin typeface="Times New Roman" pitchFamily="18" charset="0"/>
                <a:cs typeface="Times New Roman" pitchFamily="18" charset="0"/>
              </a:rPr>
              <a:t>Жизнестойкие люди:</a:t>
            </a:r>
          </a:p>
          <a:p>
            <a:pPr marL="0" indent="457200" algn="just">
              <a:lnSpc>
                <a:spcPct val="120000"/>
              </a:lnSpc>
              <a:spcBef>
                <a:spcPts val="0"/>
              </a:spcBef>
              <a:spcAft>
                <a:spcPts val="0"/>
              </a:spcAft>
              <a:buNone/>
            </a:pPr>
            <a:endParaRPr lang="ru-RU" dirty="0" smtClean="0">
              <a:latin typeface="Times New Roman" pitchFamily="18" charset="0"/>
              <a:cs typeface="Times New Roman" pitchFamily="18" charset="0"/>
            </a:endParaRPr>
          </a:p>
          <a:p>
            <a:pPr marL="0" indent="457200" algn="just">
              <a:lnSpc>
                <a:spcPct val="120000"/>
              </a:lnSpc>
              <a:spcBef>
                <a:spcPts val="0"/>
              </a:spcBef>
              <a:spcAft>
                <a:spcPts val="0"/>
              </a:spcAft>
              <a:buNone/>
            </a:pPr>
            <a:r>
              <a:rPr lang="ru-RU" dirty="0" smtClean="0">
                <a:latin typeface="Times New Roman" pitchFamily="18" charset="0"/>
                <a:cs typeface="Times New Roman" pitchFamily="18" charset="0"/>
              </a:rPr>
              <a:t>- более </a:t>
            </a:r>
            <a:r>
              <a:rPr lang="ru-RU" dirty="0" err="1" smtClean="0">
                <a:latin typeface="Times New Roman" pitchFamily="18" charset="0"/>
                <a:cs typeface="Times New Roman" pitchFamily="18" charset="0"/>
              </a:rPr>
              <a:t>самодостаточны</a:t>
            </a:r>
            <a:r>
              <a:rPr lang="ru-RU" dirty="0" smtClean="0">
                <a:latin typeface="Times New Roman" pitchFamily="18" charset="0"/>
                <a:cs typeface="Times New Roman" pitchFamily="18" charset="0"/>
              </a:rPr>
              <a:t> в своих действиях </a:t>
            </a:r>
            <a:r>
              <a:rPr lang="ru-RU" dirty="0" smtClean="0">
                <a:latin typeface="Times New Roman" pitchFamily="18" charset="0"/>
                <a:cs typeface="Times New Roman" pitchFamily="18" charset="0"/>
              </a:rPr>
              <a:t>и ориентированы </a:t>
            </a:r>
            <a:r>
              <a:rPr lang="ru-RU" dirty="0" smtClean="0">
                <a:latin typeface="Times New Roman" pitchFamily="18" charset="0"/>
                <a:cs typeface="Times New Roman" pitchFamily="18" charset="0"/>
              </a:rPr>
              <a:t>на процесс деятельности, ее цели и </a:t>
            </a:r>
            <a:r>
              <a:rPr lang="ru-RU" dirty="0" smtClean="0">
                <a:latin typeface="Times New Roman" pitchFamily="18" charset="0"/>
                <a:cs typeface="Times New Roman" pitchFamily="18" charset="0"/>
              </a:rPr>
              <a:t>смыслы;</a:t>
            </a:r>
          </a:p>
          <a:p>
            <a:pPr marL="0" indent="457200" algn="just">
              <a:lnSpc>
                <a:spcPct val="120000"/>
              </a:lnSpc>
              <a:spcBef>
                <a:spcPts val="0"/>
              </a:spcBef>
              <a:spcAft>
                <a:spcPts val="0"/>
              </a:spcAft>
              <a:buNone/>
            </a:pPr>
            <a:endParaRPr lang="ru-RU" dirty="0" smtClean="0">
              <a:latin typeface="Times New Roman" pitchFamily="18" charset="0"/>
              <a:cs typeface="Times New Roman" pitchFamily="18" charset="0"/>
            </a:endParaRPr>
          </a:p>
          <a:p>
            <a:pPr marL="0" indent="457200" algn="just">
              <a:lnSpc>
                <a:spcPct val="120000"/>
              </a:lnSpc>
              <a:spcBef>
                <a:spcPts val="0"/>
              </a:spcBef>
              <a:spcAft>
                <a:spcPts val="0"/>
              </a:spcAft>
              <a:buNone/>
            </a:pPr>
            <a:r>
              <a:rPr lang="ru-RU" dirty="0" smtClean="0">
                <a:latin typeface="Times New Roman" pitchFamily="18" charset="0"/>
                <a:cs typeface="Times New Roman" pitchFamily="18" charset="0"/>
              </a:rPr>
              <a:t>- хорошо контролируют </a:t>
            </a:r>
            <a:r>
              <a:rPr lang="ru-RU" dirty="0" err="1" smtClean="0">
                <a:latin typeface="Times New Roman" pitchFamily="18" charset="0"/>
                <a:cs typeface="Times New Roman" pitchFamily="18" charset="0"/>
              </a:rPr>
              <a:t>эмоциогенные</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ситуации и способны к </a:t>
            </a:r>
            <a:r>
              <a:rPr lang="ru-RU" dirty="0" err="1" smtClean="0">
                <a:latin typeface="Times New Roman" pitchFamily="18" charset="0"/>
                <a:cs typeface="Times New Roman" pitchFamily="18" charset="0"/>
              </a:rPr>
              <a:t>самооопределению</a:t>
            </a:r>
            <a:r>
              <a:rPr lang="ru-RU" dirty="0" smtClean="0">
                <a:latin typeface="Times New Roman" pitchFamily="18" charset="0"/>
                <a:cs typeface="Times New Roman" pitchFamily="18" charset="0"/>
              </a:rPr>
              <a:t> в сложной </a:t>
            </a:r>
            <a:r>
              <a:rPr lang="ru-RU" dirty="0" smtClean="0">
                <a:latin typeface="Times New Roman" pitchFamily="18" charset="0"/>
                <a:cs typeface="Times New Roman" pitchFamily="18" charset="0"/>
              </a:rPr>
              <a:t>ситуации;</a:t>
            </a:r>
          </a:p>
          <a:p>
            <a:pPr marL="0" indent="457200" algn="just">
              <a:lnSpc>
                <a:spcPct val="120000"/>
              </a:lnSpc>
              <a:spcBef>
                <a:spcPts val="0"/>
              </a:spcBef>
              <a:spcAft>
                <a:spcPts val="0"/>
              </a:spcAft>
              <a:buNone/>
            </a:pPr>
            <a:endParaRPr lang="ru-RU" dirty="0" smtClean="0">
              <a:latin typeface="Times New Roman" pitchFamily="18" charset="0"/>
              <a:cs typeface="Times New Roman" pitchFamily="18" charset="0"/>
            </a:endParaRPr>
          </a:p>
          <a:p>
            <a:pPr marL="0" indent="457200" algn="just">
              <a:lnSpc>
                <a:spcPct val="120000"/>
              </a:lnSpc>
              <a:spcBef>
                <a:spcPts val="0"/>
              </a:spcBef>
              <a:spcAft>
                <a:spcPts val="0"/>
              </a:spcAft>
              <a:buNone/>
            </a:pPr>
            <a:r>
              <a:rPr lang="ru-RU" dirty="0" smtClean="0">
                <a:latin typeface="Times New Roman" pitchFamily="18" charset="0"/>
                <a:cs typeface="Times New Roman" pitchFamily="18" charset="0"/>
              </a:rPr>
              <a:t>- понимают</a:t>
            </a:r>
            <a:r>
              <a:rPr lang="ru-RU" dirty="0" smtClean="0">
                <a:latin typeface="Times New Roman" pitchFamily="18" charset="0"/>
                <a:cs typeface="Times New Roman" pitchFamily="18" charset="0"/>
              </a:rPr>
              <a:t>, что жизнь меняется, что каждая ситуация потенциально содержит в </a:t>
            </a:r>
            <a:r>
              <a:rPr lang="ru-RU" dirty="0" smtClean="0">
                <a:latin typeface="Times New Roman" pitchFamily="18" charset="0"/>
                <a:cs typeface="Times New Roman" pitchFamily="18" charset="0"/>
              </a:rPr>
              <a:t>равной степени </a:t>
            </a:r>
            <a:r>
              <a:rPr lang="ru-RU" dirty="0" smtClean="0">
                <a:latin typeface="Times New Roman" pitchFamily="18" charset="0"/>
                <a:cs typeface="Times New Roman" pitchFamily="18" charset="0"/>
              </a:rPr>
              <a:t>как возможности для саморазвития и самосовершенствования, так </a:t>
            </a:r>
            <a:r>
              <a:rPr lang="ru-RU" dirty="0" smtClean="0">
                <a:latin typeface="Times New Roman" pitchFamily="18" charset="0"/>
                <a:cs typeface="Times New Roman" pitchFamily="18" charset="0"/>
              </a:rPr>
              <a:t>и ограничения </a:t>
            </a:r>
            <a:r>
              <a:rPr lang="ru-RU" dirty="0" smtClean="0">
                <a:latin typeface="Times New Roman" pitchFamily="18" charset="0"/>
                <a:cs typeface="Times New Roman" pitchFamily="18" charset="0"/>
              </a:rPr>
              <a:t>и </a:t>
            </a:r>
            <a:r>
              <a:rPr lang="ru-RU" dirty="0" smtClean="0">
                <a:latin typeface="Times New Roman" pitchFamily="18" charset="0"/>
                <a:cs typeface="Times New Roman" pitchFamily="18" charset="0"/>
              </a:rPr>
              <a:t>угрозы.</a:t>
            </a: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42844" y="142852"/>
            <a:ext cx="8786874" cy="6715148"/>
          </a:xfrm>
        </p:spPr>
        <p:txBody>
          <a:bodyPr>
            <a:normAutofit/>
          </a:bodyPr>
          <a:lstStyle/>
          <a:p>
            <a:pPr algn="ctr">
              <a:buNone/>
            </a:pPr>
            <a:r>
              <a:rPr lang="ru-RU" sz="3300" b="1" dirty="0" smtClean="0">
                <a:solidFill>
                  <a:schemeClr val="tx1"/>
                </a:solidFill>
                <a:latin typeface="Times New Roman" pitchFamily="18" charset="0"/>
                <a:cs typeface="Times New Roman" pitchFamily="18" charset="0"/>
              </a:rPr>
              <a:t>Жизнестойкость</a:t>
            </a:r>
            <a:r>
              <a:rPr lang="ru-RU" sz="2400" b="1" dirty="0" smtClean="0">
                <a:solidFill>
                  <a:schemeClr val="tx1"/>
                </a:solidFill>
                <a:latin typeface="Times New Roman" pitchFamily="18" charset="0"/>
                <a:cs typeface="Times New Roman" pitchFamily="18" charset="0"/>
              </a:rPr>
              <a:t>.</a:t>
            </a:r>
          </a:p>
          <a:p>
            <a:pPr algn="ctr">
              <a:buNone/>
            </a:pPr>
            <a:endParaRPr lang="ru-RU" sz="2400" b="1" dirty="0" smtClean="0">
              <a:solidFill>
                <a:schemeClr val="tx1"/>
              </a:solidFill>
              <a:latin typeface="Times New Roman" pitchFamily="18" charset="0"/>
              <a:cs typeface="Times New Roman" pitchFamily="18" charset="0"/>
            </a:endParaRPr>
          </a:p>
          <a:p>
            <a:pPr marL="0" indent="457200" algn="just">
              <a:lnSpc>
                <a:spcPct val="110000"/>
              </a:lnSpc>
              <a:spcBef>
                <a:spcPts val="0"/>
              </a:spcBef>
              <a:spcAft>
                <a:spcPts val="0"/>
              </a:spcAft>
              <a:buNone/>
            </a:pPr>
            <a:r>
              <a:rPr lang="ru-RU" b="1" dirty="0" smtClean="0">
                <a:solidFill>
                  <a:schemeClr val="tx1"/>
                </a:solidFill>
                <a:latin typeface="Times New Roman" pitchFamily="18" charset="0"/>
                <a:cs typeface="Times New Roman" pitchFamily="18" charset="0"/>
              </a:rPr>
              <a:t>Жизнестойкость</a:t>
            </a:r>
            <a:r>
              <a:rPr lang="en-US" b="1" dirty="0" smtClean="0">
                <a:solidFill>
                  <a:schemeClr val="tx1"/>
                </a:solidFill>
                <a:latin typeface="Times New Roman" pitchFamily="18" charset="0"/>
                <a:cs typeface="Times New Roman" pitchFamily="18" charset="0"/>
              </a:rPr>
              <a:t> </a:t>
            </a:r>
            <a:r>
              <a:rPr lang="ru-RU" b="1" dirty="0" smtClean="0">
                <a:solidFill>
                  <a:schemeClr val="tx1"/>
                </a:solidFill>
                <a:latin typeface="Times New Roman" pitchFamily="18" charset="0"/>
                <a:cs typeface="Times New Roman" pitchFamily="18" charset="0"/>
              </a:rPr>
              <a:t>ребенка </a:t>
            </a:r>
            <a:r>
              <a:rPr lang="ru-RU" dirty="0" smtClean="0">
                <a:solidFill>
                  <a:schemeClr val="tx1"/>
                </a:solidFill>
                <a:latin typeface="Times New Roman" pitchFamily="18" charset="0"/>
                <a:cs typeface="Times New Roman" pitchFamily="18" charset="0"/>
              </a:rPr>
              <a:t>– способность достаточно легко преодолевать жизненные трудности и изменения и приспособиться к ним.</a:t>
            </a:r>
          </a:p>
          <a:p>
            <a:pPr marL="0" indent="457200" algn="just">
              <a:lnSpc>
                <a:spcPct val="110000"/>
              </a:lnSpc>
              <a:spcBef>
                <a:spcPts val="0"/>
              </a:spcBef>
              <a:spcAft>
                <a:spcPts val="0"/>
              </a:spcAft>
              <a:buNone/>
            </a:pPr>
            <a:r>
              <a:rPr lang="ru-RU" dirty="0" smtClean="0">
                <a:solidFill>
                  <a:schemeClr val="tx1"/>
                </a:solidFill>
                <a:latin typeface="Times New Roman" pitchFamily="18" charset="0"/>
                <a:cs typeface="Times New Roman" pitchFamily="18" charset="0"/>
              </a:rPr>
              <a:t>Жизнестойкие дети:</a:t>
            </a:r>
          </a:p>
          <a:p>
            <a:pPr marL="0" indent="457200" algn="just">
              <a:lnSpc>
                <a:spcPct val="110000"/>
              </a:lnSpc>
              <a:spcBef>
                <a:spcPts val="0"/>
              </a:spcBef>
              <a:spcAft>
                <a:spcPts val="0"/>
              </a:spcAft>
              <a:buFont typeface="Arial" pitchFamily="34" charset="0"/>
              <a:buChar char="•"/>
            </a:pPr>
            <a:r>
              <a:rPr lang="ru-RU" dirty="0" smtClean="0">
                <a:solidFill>
                  <a:schemeClr val="tx1"/>
                </a:solidFill>
                <a:latin typeface="Times New Roman" pitchFamily="18" charset="0"/>
                <a:cs typeface="Times New Roman" pitchFamily="18" charset="0"/>
              </a:rPr>
              <a:t>осознают себя как автономную индивидуальность,</a:t>
            </a:r>
          </a:p>
          <a:p>
            <a:pPr marL="0" indent="457200" algn="just">
              <a:lnSpc>
                <a:spcPct val="110000"/>
              </a:lnSpc>
              <a:spcBef>
                <a:spcPts val="0"/>
              </a:spcBef>
              <a:spcAft>
                <a:spcPts val="0"/>
              </a:spcAft>
              <a:buFont typeface="Arial" pitchFamily="34" charset="0"/>
              <a:buChar char="•"/>
            </a:pPr>
            <a:r>
              <a:rPr lang="ru-RU" dirty="0" smtClean="0">
                <a:solidFill>
                  <a:schemeClr val="tx1"/>
                </a:solidFill>
                <a:latin typeface="Times New Roman" pitchFamily="18" charset="0"/>
                <a:cs typeface="Times New Roman" pitchFamily="18" charset="0"/>
              </a:rPr>
              <a:t>способны проводить границу между собой и окружающими их проблемами,</a:t>
            </a:r>
          </a:p>
          <a:p>
            <a:pPr marL="0" indent="457200" algn="just">
              <a:lnSpc>
                <a:spcPct val="110000"/>
              </a:lnSpc>
              <a:spcBef>
                <a:spcPts val="0"/>
              </a:spcBef>
              <a:spcAft>
                <a:spcPts val="0"/>
              </a:spcAft>
              <a:buFont typeface="Arial" pitchFamily="34" charset="0"/>
              <a:buChar char="•"/>
            </a:pPr>
            <a:r>
              <a:rPr lang="ru-RU" dirty="0" smtClean="0">
                <a:solidFill>
                  <a:schemeClr val="tx1"/>
                </a:solidFill>
                <a:latin typeface="Times New Roman" pitchFamily="18" charset="0"/>
                <a:cs typeface="Times New Roman" pitchFamily="18" charset="0"/>
              </a:rPr>
              <a:t>независимы и</a:t>
            </a:r>
            <a:r>
              <a:rPr lang="en-US" dirty="0" smtClean="0">
                <a:solidFill>
                  <a:schemeClr val="tx1"/>
                </a:solidFill>
                <a:latin typeface="Times New Roman" pitchFamily="18" charset="0"/>
                <a:cs typeface="Times New Roman" pitchFamily="18" charset="0"/>
              </a:rPr>
              <a:t> </a:t>
            </a:r>
            <a:r>
              <a:rPr lang="ru-RU" dirty="0" err="1" smtClean="0">
                <a:solidFill>
                  <a:schemeClr val="tx1"/>
                </a:solidFill>
                <a:latin typeface="Times New Roman" pitchFamily="18" charset="0"/>
                <a:cs typeface="Times New Roman" pitchFamily="18" charset="0"/>
              </a:rPr>
              <a:t>самодостаточны</a:t>
            </a:r>
            <a:r>
              <a:rPr lang="ru-RU" dirty="0" smtClean="0">
                <a:solidFill>
                  <a:schemeClr val="tx1"/>
                </a:solidFill>
                <a:latin typeface="Times New Roman" pitchFamily="18" charset="0"/>
                <a:cs typeface="Times New Roman" pitchFamily="18" charset="0"/>
              </a:rPr>
              <a:t>,</a:t>
            </a:r>
          </a:p>
          <a:p>
            <a:pPr marL="0" indent="457200" algn="just">
              <a:lnSpc>
                <a:spcPct val="110000"/>
              </a:lnSpc>
              <a:spcBef>
                <a:spcPts val="0"/>
              </a:spcBef>
              <a:spcAft>
                <a:spcPts val="0"/>
              </a:spcAft>
              <a:buFont typeface="Arial" pitchFamily="34" charset="0"/>
              <a:buChar char="•"/>
            </a:pPr>
            <a:r>
              <a:rPr lang="ru-RU" dirty="0" smtClean="0">
                <a:solidFill>
                  <a:schemeClr val="tx1"/>
                </a:solidFill>
                <a:latin typeface="Times New Roman" pitchFamily="18" charset="0"/>
                <a:cs typeface="Times New Roman" pitchFamily="18" charset="0"/>
              </a:rPr>
              <a:t>не теряют внутреннего контроля над собой,</a:t>
            </a:r>
          </a:p>
          <a:p>
            <a:pPr marL="0" indent="457200" algn="just">
              <a:lnSpc>
                <a:spcPct val="110000"/>
              </a:lnSpc>
              <a:spcBef>
                <a:spcPts val="0"/>
              </a:spcBef>
              <a:spcAft>
                <a:spcPts val="0"/>
              </a:spcAft>
              <a:buFont typeface="Arial" pitchFamily="34" charset="0"/>
              <a:buChar char="•"/>
            </a:pPr>
            <a:r>
              <a:rPr lang="ru-RU" dirty="0" smtClean="0">
                <a:solidFill>
                  <a:schemeClr val="tx1"/>
                </a:solidFill>
                <a:latin typeface="Times New Roman" pitchFamily="18" charset="0"/>
                <a:cs typeface="Times New Roman" pitchFamily="18" charset="0"/>
              </a:rPr>
              <a:t>легко воспринимают сигналы от окружающих,</a:t>
            </a:r>
          </a:p>
          <a:p>
            <a:pPr marL="0" indent="457200" algn="just">
              <a:lnSpc>
                <a:spcPct val="110000"/>
              </a:lnSpc>
              <a:spcBef>
                <a:spcPts val="0"/>
              </a:spcBef>
              <a:spcAft>
                <a:spcPts val="0"/>
              </a:spcAft>
              <a:buFont typeface="Arial" pitchFamily="34" charset="0"/>
              <a:buChar char="•"/>
            </a:pPr>
            <a:r>
              <a:rPr lang="ru-RU" dirty="0" smtClean="0">
                <a:solidFill>
                  <a:schemeClr val="tx1"/>
                </a:solidFill>
                <a:latin typeface="Times New Roman" pitchFamily="18" charset="0"/>
                <a:cs typeface="Times New Roman" pitchFamily="18" charset="0"/>
              </a:rPr>
              <a:t>хорошо понимают оттенки значений в поведении, поступках, словах родителей и других взрослых,</a:t>
            </a:r>
          </a:p>
          <a:p>
            <a:pPr marL="0" indent="457200" algn="just">
              <a:lnSpc>
                <a:spcPct val="110000"/>
              </a:lnSpc>
              <a:spcBef>
                <a:spcPts val="0"/>
              </a:spcBef>
              <a:spcAft>
                <a:spcPts val="0"/>
              </a:spcAft>
              <a:buFont typeface="Arial" pitchFamily="34" charset="0"/>
              <a:buChar char="•"/>
            </a:pPr>
            <a:r>
              <a:rPr lang="ru-RU" dirty="0" smtClean="0">
                <a:solidFill>
                  <a:schemeClr val="tx1"/>
                </a:solidFill>
                <a:latin typeface="Times New Roman" pitchFamily="18" charset="0"/>
                <a:cs typeface="Times New Roman" pitchFamily="18" charset="0"/>
              </a:rPr>
              <a:t>легко переходят от одного занятия к другому, умея довести дело до логического завершения,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571472" y="142852"/>
            <a:ext cx="8001056" cy="6715148"/>
          </a:xfrm>
        </p:spPr>
        <p:txBody>
          <a:bodyPr>
            <a:normAutofit/>
          </a:bodyPr>
          <a:lstStyle/>
          <a:p>
            <a:pPr algn="ctr">
              <a:buNone/>
            </a:pPr>
            <a:r>
              <a:rPr lang="ru-RU" sz="3300" b="1" dirty="0" smtClean="0">
                <a:solidFill>
                  <a:schemeClr val="tx1"/>
                </a:solidFill>
                <a:latin typeface="Times New Roman" pitchFamily="18" charset="0"/>
                <a:cs typeface="Times New Roman" pitchFamily="18" charset="0"/>
              </a:rPr>
              <a:t>Жизнестойкость</a:t>
            </a:r>
            <a:r>
              <a:rPr lang="ru-RU" sz="2400" b="1" dirty="0" smtClean="0">
                <a:solidFill>
                  <a:schemeClr val="tx1"/>
                </a:solidFill>
                <a:latin typeface="Times New Roman" pitchFamily="18" charset="0"/>
                <a:cs typeface="Times New Roman" pitchFamily="18" charset="0"/>
              </a:rPr>
              <a:t>.</a:t>
            </a:r>
          </a:p>
          <a:p>
            <a:pPr algn="ctr">
              <a:buNone/>
            </a:pPr>
            <a:endParaRPr lang="ru-RU" b="1" dirty="0" smtClean="0">
              <a:solidFill>
                <a:schemeClr val="tx1"/>
              </a:solidFill>
              <a:latin typeface="Times New Roman" pitchFamily="18" charset="0"/>
              <a:cs typeface="Times New Roman" pitchFamily="18" charset="0"/>
            </a:endParaRPr>
          </a:p>
          <a:p>
            <a:pPr marL="0" indent="457200" algn="just">
              <a:spcBef>
                <a:spcPts val="0"/>
              </a:spcBef>
              <a:spcAft>
                <a:spcPts val="0"/>
              </a:spcAft>
              <a:buNone/>
            </a:pPr>
            <a:r>
              <a:rPr lang="ru-RU" dirty="0" smtClean="0">
                <a:solidFill>
                  <a:schemeClr val="tx1"/>
                </a:solidFill>
                <a:latin typeface="Times New Roman" pitchFamily="18" charset="0"/>
                <a:cs typeface="Times New Roman" pitchFamily="18" charset="0"/>
              </a:rPr>
              <a:t>Жизнестойкие дети:</a:t>
            </a:r>
          </a:p>
          <a:p>
            <a:pPr marL="0" indent="457200" algn="just">
              <a:spcBef>
                <a:spcPts val="0"/>
              </a:spcBef>
              <a:spcAft>
                <a:spcPts val="0"/>
              </a:spcAft>
              <a:buNone/>
            </a:pPr>
            <a:endParaRPr lang="ru-RU" dirty="0" smtClean="0">
              <a:solidFill>
                <a:schemeClr val="tx1"/>
              </a:solidFill>
              <a:latin typeface="Times New Roman" pitchFamily="18" charset="0"/>
              <a:cs typeface="Times New Roman" pitchFamily="18" charset="0"/>
            </a:endParaRPr>
          </a:p>
          <a:p>
            <a:pPr marL="0" indent="457200" algn="just">
              <a:lnSpc>
                <a:spcPct val="110000"/>
              </a:lnSpc>
              <a:spcBef>
                <a:spcPts val="0"/>
              </a:spcBef>
              <a:spcAft>
                <a:spcPts val="0"/>
              </a:spcAft>
              <a:buFont typeface="Arial" pitchFamily="34" charset="0"/>
              <a:buChar char="•"/>
            </a:pPr>
            <a:r>
              <a:rPr lang="ru-RU" dirty="0" smtClean="0">
                <a:solidFill>
                  <a:schemeClr val="tx1"/>
                </a:solidFill>
                <a:latin typeface="Times New Roman" pitchFamily="18" charset="0"/>
                <a:cs typeface="Times New Roman" pitchFamily="18" charset="0"/>
              </a:rPr>
              <a:t>к </a:t>
            </a:r>
            <a:r>
              <a:rPr lang="ru-RU" dirty="0" smtClean="0">
                <a:solidFill>
                  <a:schemeClr val="tx1"/>
                </a:solidFill>
                <a:latin typeface="Times New Roman" pitchFamily="18" charset="0"/>
                <a:cs typeface="Times New Roman" pitchFamily="18" charset="0"/>
              </a:rPr>
              <a:t>окружающим относятся с состраданием и </a:t>
            </a:r>
            <a:r>
              <a:rPr lang="ru-RU" dirty="0" smtClean="0">
                <a:solidFill>
                  <a:schemeClr val="tx1"/>
                </a:solidFill>
                <a:latin typeface="Times New Roman" pitchFamily="18" charset="0"/>
                <a:cs typeface="Times New Roman" pitchFamily="18" charset="0"/>
              </a:rPr>
              <a:t>симпатией,</a:t>
            </a:r>
            <a:r>
              <a:rPr lang="ru-RU" dirty="0" smtClean="0">
                <a:solidFill>
                  <a:schemeClr val="tx1"/>
                </a:solidFill>
                <a:latin typeface="Times New Roman" pitchFamily="18" charset="0"/>
                <a:cs typeface="Times New Roman" pitchFamily="18" charset="0"/>
              </a:rPr>
              <a:t/>
            </a:r>
            <a:br>
              <a:rPr lang="ru-RU" dirty="0" smtClean="0">
                <a:solidFill>
                  <a:schemeClr val="tx1"/>
                </a:solidFill>
                <a:latin typeface="Times New Roman" pitchFamily="18" charset="0"/>
                <a:cs typeface="Times New Roman" pitchFamily="18" charset="0"/>
              </a:rPr>
            </a:br>
            <a:r>
              <a:rPr lang="ru-RU" dirty="0" smtClean="0">
                <a:latin typeface="Times New Roman" pitchFamily="18" charset="0"/>
                <a:cs typeface="Times New Roman" pitchFamily="18" charset="0"/>
              </a:rPr>
              <a:t>активны, инициативны,</a:t>
            </a:r>
          </a:p>
          <a:p>
            <a:pPr marL="0" indent="457200" algn="just">
              <a:lnSpc>
                <a:spcPct val="110000"/>
              </a:lnSpc>
              <a:spcBef>
                <a:spcPts val="0"/>
              </a:spcBef>
              <a:spcAft>
                <a:spcPts val="0"/>
              </a:spcAft>
              <a:buFont typeface="Arial" pitchFamily="34" charset="0"/>
              <a:buChar char="•"/>
            </a:pPr>
            <a:r>
              <a:rPr lang="ru-RU" dirty="0" smtClean="0">
                <a:latin typeface="Times New Roman" pitchFamily="18" charset="0"/>
                <a:cs typeface="Times New Roman" pitchFamily="18" charset="0"/>
              </a:rPr>
              <a:t>признают </a:t>
            </a:r>
            <a:r>
              <a:rPr lang="ru-RU" dirty="0" smtClean="0">
                <a:latin typeface="Times New Roman" pitchFamily="18" charset="0"/>
                <a:cs typeface="Times New Roman" pitchFamily="18" charset="0"/>
              </a:rPr>
              <a:t>свою долю ответственности за </a:t>
            </a:r>
            <a:r>
              <a:rPr lang="ru-RU" dirty="0" smtClean="0">
                <a:latin typeface="Times New Roman" pitchFamily="18" charset="0"/>
                <a:cs typeface="Times New Roman" pitchFamily="18" charset="0"/>
              </a:rPr>
              <a:t>происходящее,</a:t>
            </a:r>
          </a:p>
          <a:p>
            <a:pPr marL="0" indent="457200" algn="just">
              <a:lnSpc>
                <a:spcPct val="110000"/>
              </a:lnSpc>
              <a:spcBef>
                <a:spcPts val="0"/>
              </a:spcBef>
              <a:spcAft>
                <a:spcPts val="0"/>
              </a:spcAft>
              <a:buFont typeface="Arial" pitchFamily="34" charset="0"/>
              <a:buChar char="•"/>
            </a:pPr>
            <a:r>
              <a:rPr lang="ru-RU" dirty="0" smtClean="0">
                <a:latin typeface="Times New Roman" pitchFamily="18" charset="0"/>
                <a:cs typeface="Times New Roman" pitchFamily="18" charset="0"/>
              </a:rPr>
              <a:t>у </a:t>
            </a:r>
            <a:r>
              <a:rPr lang="ru-RU" dirty="0" smtClean="0">
                <a:latin typeface="Times New Roman" pitchFamily="18" charset="0"/>
                <a:cs typeface="Times New Roman" pitchFamily="18" charset="0"/>
              </a:rPr>
              <a:t>адаптированного к жизни ребенка складываются доверительные отношения хотя бы с одним взрослым</a:t>
            </a:r>
            <a:r>
              <a:rPr lang="ru-RU" dirty="0" smtClean="0">
                <a:latin typeface="Times New Roman" pitchFamily="18" charset="0"/>
                <a:cs typeface="Times New Roman" pitchFamily="18" charset="0"/>
              </a:rPr>
              <a:t>,</a:t>
            </a:r>
          </a:p>
          <a:p>
            <a:pPr marL="0" indent="457200" algn="just">
              <a:lnSpc>
                <a:spcPct val="110000"/>
              </a:lnSpc>
              <a:spcBef>
                <a:spcPts val="0"/>
              </a:spcBef>
              <a:spcAft>
                <a:spcPts val="0"/>
              </a:spcAft>
              <a:buFont typeface="Arial" pitchFamily="34" charset="0"/>
              <a:buChar char="•"/>
            </a:pPr>
            <a:r>
              <a:rPr lang="ru-RU" dirty="0" smtClean="0">
                <a:latin typeface="Times New Roman" pitchFamily="18" charset="0"/>
                <a:cs typeface="Times New Roman" pitchFamily="18" charset="0"/>
              </a:rPr>
              <a:t>хорошие </a:t>
            </a:r>
            <a:r>
              <a:rPr lang="ru-RU" dirty="0" smtClean="0">
                <a:latin typeface="Times New Roman" pitchFamily="18" charset="0"/>
                <a:cs typeface="Times New Roman" pitchFamily="18" charset="0"/>
              </a:rPr>
              <a:t>отношения со </a:t>
            </a:r>
            <a:r>
              <a:rPr lang="ru-RU" dirty="0" smtClean="0">
                <a:latin typeface="Times New Roman" pitchFamily="18" charset="0"/>
                <a:cs typeface="Times New Roman" pitchFamily="18" charset="0"/>
              </a:rPr>
              <a:t>сверстниками,</a:t>
            </a:r>
          </a:p>
          <a:p>
            <a:pPr marL="0" indent="457200" algn="just">
              <a:lnSpc>
                <a:spcPct val="110000"/>
              </a:lnSpc>
              <a:spcBef>
                <a:spcPts val="0"/>
              </a:spcBef>
              <a:spcAft>
                <a:spcPts val="0"/>
              </a:spcAft>
              <a:buFont typeface="Arial" pitchFamily="34" charset="0"/>
              <a:buChar char="•"/>
            </a:pPr>
            <a:r>
              <a:rPr lang="ru-RU" dirty="0" smtClean="0">
                <a:latin typeface="Times New Roman" pitchFamily="18" charset="0"/>
                <a:cs typeface="Times New Roman" pitchFamily="18" charset="0"/>
              </a:rPr>
              <a:t>имеются </a:t>
            </a:r>
            <a:r>
              <a:rPr lang="ru-RU" dirty="0" smtClean="0">
                <a:latin typeface="Times New Roman" pitchFamily="18" charset="0"/>
                <a:cs typeface="Times New Roman" pitchFamily="18" charset="0"/>
              </a:rPr>
              <a:t>близкие </a:t>
            </a:r>
            <a:r>
              <a:rPr lang="ru-RU" dirty="0" smtClean="0">
                <a:latin typeface="Times New Roman" pitchFamily="18" charset="0"/>
                <a:cs typeface="Times New Roman" pitchFamily="18" charset="0"/>
              </a:rPr>
              <a:t>друзья,</a:t>
            </a:r>
          </a:p>
          <a:p>
            <a:pPr marL="0" indent="457200" algn="just">
              <a:lnSpc>
                <a:spcPct val="110000"/>
              </a:lnSpc>
              <a:spcBef>
                <a:spcPts val="0"/>
              </a:spcBef>
              <a:spcAft>
                <a:spcPts val="0"/>
              </a:spcAft>
              <a:buFont typeface="Arial" pitchFamily="34" charset="0"/>
              <a:buChar char="•"/>
            </a:pPr>
            <a:r>
              <a:rPr lang="ru-RU" dirty="0" smtClean="0">
                <a:latin typeface="Times New Roman" pitchFamily="18" charset="0"/>
                <a:cs typeface="Times New Roman" pitchFamily="18" charset="0"/>
              </a:rPr>
              <a:t>развивается </a:t>
            </a:r>
            <a:r>
              <a:rPr lang="ru-RU" dirty="0" smtClean="0">
                <a:latin typeface="Times New Roman" pitchFamily="18" charset="0"/>
                <a:cs typeface="Times New Roman" pitchFamily="18" charset="0"/>
              </a:rPr>
              <a:t>чувство юмора, позволяющее даже за болью </a:t>
            </a:r>
            <a:r>
              <a:rPr lang="ru-RU" dirty="0" smtClean="0">
                <a:latin typeface="Times New Roman" pitchFamily="18" charset="0"/>
                <a:cs typeface="Times New Roman" pitchFamily="18" charset="0"/>
              </a:rPr>
              <a:t>видеть комичное.</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57158" y="142852"/>
            <a:ext cx="8501122" cy="6858048"/>
          </a:xfrm>
        </p:spPr>
        <p:txBody>
          <a:bodyPr>
            <a:normAutofit fontScale="32500" lnSpcReduction="20000"/>
          </a:bodyPr>
          <a:lstStyle/>
          <a:p>
            <a:pPr algn="ctr">
              <a:buNone/>
            </a:pPr>
            <a:r>
              <a:rPr lang="ru-RU" sz="6800" b="1" dirty="0" smtClean="0">
                <a:solidFill>
                  <a:schemeClr val="tx1"/>
                </a:solidFill>
                <a:latin typeface="Times New Roman" pitchFamily="18" charset="0"/>
                <a:cs typeface="Times New Roman" pitchFamily="18" charset="0"/>
              </a:rPr>
              <a:t>Жизнестойкость.</a:t>
            </a:r>
          </a:p>
          <a:p>
            <a:pPr marL="0" indent="182880" algn="ctr">
              <a:lnSpc>
                <a:spcPct val="120000"/>
              </a:lnSpc>
              <a:spcBef>
                <a:spcPts val="0"/>
              </a:spcBef>
              <a:spcAft>
                <a:spcPts val="0"/>
              </a:spcAft>
              <a:buNone/>
            </a:pPr>
            <a:r>
              <a:rPr lang="ru-RU" sz="6800" b="1" i="1" dirty="0" smtClean="0">
                <a:latin typeface="Times New Roman" pitchFamily="18" charset="0"/>
                <a:cs typeface="Times New Roman" pitchFamily="18" charset="0"/>
              </a:rPr>
              <a:t>Воспитание жизнестойкости </a:t>
            </a:r>
            <a:r>
              <a:rPr lang="ru-RU" sz="6800" dirty="0" smtClean="0">
                <a:latin typeface="Times New Roman" pitchFamily="18" charset="0"/>
                <a:cs typeface="Times New Roman" pitchFamily="18" charset="0"/>
              </a:rPr>
              <a:t>в детях требует от родителей и учителей определенной системы воспитания:</a:t>
            </a:r>
          </a:p>
          <a:p>
            <a:pPr marL="0" indent="182880" algn="just">
              <a:lnSpc>
                <a:spcPct val="120000"/>
              </a:lnSpc>
              <a:spcBef>
                <a:spcPts val="0"/>
              </a:spcBef>
              <a:spcAft>
                <a:spcPts val="0"/>
              </a:spcAft>
              <a:buNone/>
            </a:pPr>
            <a:endParaRPr lang="ru-RU" sz="6800" dirty="0" smtClean="0">
              <a:latin typeface="Times New Roman" pitchFamily="18" charset="0"/>
              <a:cs typeface="Times New Roman" pitchFamily="18" charset="0"/>
            </a:endParaRPr>
          </a:p>
          <a:p>
            <a:pPr marL="0" indent="0">
              <a:lnSpc>
                <a:spcPct val="120000"/>
              </a:lnSpc>
              <a:spcBef>
                <a:spcPts val="0"/>
              </a:spcBef>
              <a:spcAft>
                <a:spcPts val="0"/>
              </a:spcAft>
              <a:buNone/>
            </a:pPr>
            <a:r>
              <a:rPr lang="ru-RU" sz="6800" dirty="0" smtClean="0">
                <a:latin typeface="Times New Roman" pitchFamily="18" charset="0"/>
                <a:cs typeface="Times New Roman" pitchFamily="18" charset="0"/>
              </a:rPr>
              <a:t>1. Создание защищенной среды с ощущением постоянства, где ребенок не забыт, отсутствуют  оскорбления и травмы. Каждому человеку необходимо, чтобы его любили.</a:t>
            </a:r>
            <a:br>
              <a:rPr lang="ru-RU" sz="6800" dirty="0" smtClean="0">
                <a:latin typeface="Times New Roman" pitchFamily="18" charset="0"/>
                <a:cs typeface="Times New Roman" pitchFamily="18" charset="0"/>
              </a:rPr>
            </a:br>
            <a:r>
              <a:rPr lang="ru-RU" sz="6800" dirty="0" smtClean="0">
                <a:latin typeface="Times New Roman" pitchFamily="18" charset="0"/>
                <a:cs typeface="Times New Roman" pitchFamily="18" charset="0"/>
              </a:rPr>
              <a:t>2. Помощь </a:t>
            </a:r>
            <a:r>
              <a:rPr lang="ru-RU" sz="6800" dirty="0" smtClean="0">
                <a:latin typeface="Times New Roman" pitchFamily="18" charset="0"/>
                <a:cs typeface="Times New Roman" pitchFamily="18" charset="0"/>
              </a:rPr>
              <a:t>ребенку в развитии самоуважения, интересов, навыков, талантов и увлечений</a:t>
            </a:r>
            <a:r>
              <a:rPr lang="ru-RU" sz="6800" dirty="0" smtClean="0">
                <a:latin typeface="Times New Roman" pitchFamily="18" charset="0"/>
                <a:cs typeface="Times New Roman" pitchFamily="18" charset="0"/>
              </a:rPr>
              <a:t>.</a:t>
            </a:r>
            <a:r>
              <a:rPr lang="ru-RU" sz="6800" dirty="0" smtClean="0">
                <a:latin typeface="Times New Roman" pitchFamily="18" charset="0"/>
                <a:cs typeface="Times New Roman" pitchFamily="18" charset="0"/>
              </a:rPr>
              <a:t/>
            </a:r>
            <a:br>
              <a:rPr lang="ru-RU" sz="6800" dirty="0" smtClean="0">
                <a:latin typeface="Times New Roman" pitchFamily="18" charset="0"/>
                <a:cs typeface="Times New Roman" pitchFamily="18" charset="0"/>
              </a:rPr>
            </a:br>
            <a:r>
              <a:rPr lang="ru-RU" sz="6800" dirty="0" smtClean="0">
                <a:latin typeface="Times New Roman" pitchFamily="18" charset="0"/>
                <a:cs typeface="Times New Roman" pitchFamily="18" charset="0"/>
              </a:rPr>
              <a:t>3. Подчеркивание </a:t>
            </a:r>
            <a:r>
              <a:rPr lang="ru-RU" sz="6800" dirty="0" smtClean="0">
                <a:latin typeface="Times New Roman" pitchFamily="18" charset="0"/>
                <a:cs typeface="Times New Roman" pitchFamily="18" charset="0"/>
              </a:rPr>
              <a:t>значимости семьи, чувства гордости и родства.</a:t>
            </a:r>
            <a:r>
              <a:rPr lang="en-US" sz="6800" dirty="0" smtClean="0">
                <a:latin typeface="Times New Roman" pitchFamily="18" charset="0"/>
                <a:cs typeface="Times New Roman" pitchFamily="18" charset="0"/>
              </a:rPr>
              <a:t> </a:t>
            </a:r>
            <a:r>
              <a:rPr lang="ru-RU" sz="6800" dirty="0" smtClean="0">
                <a:latin typeface="Times New Roman" pitchFamily="18" charset="0"/>
                <a:cs typeface="Times New Roman" pitchFamily="18" charset="0"/>
              </a:rPr>
              <a:t/>
            </a:r>
            <a:br>
              <a:rPr lang="ru-RU" sz="6800" dirty="0" smtClean="0">
                <a:latin typeface="Times New Roman" pitchFamily="18" charset="0"/>
                <a:cs typeface="Times New Roman" pitchFamily="18" charset="0"/>
              </a:rPr>
            </a:br>
            <a:r>
              <a:rPr lang="ru-RU" sz="6800" dirty="0" smtClean="0">
                <a:latin typeface="Times New Roman" pitchFamily="18" charset="0"/>
                <a:cs typeface="Times New Roman" pitchFamily="18" charset="0"/>
              </a:rPr>
              <a:t>4. Поощрение </a:t>
            </a:r>
            <a:r>
              <a:rPr lang="ru-RU" sz="6800" dirty="0" smtClean="0">
                <a:latin typeface="Times New Roman" pitchFamily="18" charset="0"/>
                <a:cs typeface="Times New Roman" pitchFamily="18" charset="0"/>
              </a:rPr>
              <a:t>самостоятельности ребенка, предоставляйте возможность выбора при поддержке и создании атмосферы защищенности и любви.</a:t>
            </a:r>
            <a:r>
              <a:rPr lang="en-US" sz="6800" dirty="0" smtClean="0">
                <a:latin typeface="Times New Roman" pitchFamily="18" charset="0"/>
                <a:cs typeface="Times New Roman" pitchFamily="18" charset="0"/>
              </a:rPr>
              <a:t> </a:t>
            </a:r>
            <a:r>
              <a:rPr lang="ru-RU" sz="6800" dirty="0" smtClean="0">
                <a:latin typeface="Times New Roman" pitchFamily="18" charset="0"/>
                <a:cs typeface="Times New Roman" pitchFamily="18" charset="0"/>
              </a:rPr>
              <a:t/>
            </a:r>
            <a:br>
              <a:rPr lang="ru-RU" sz="6800" dirty="0" smtClean="0">
                <a:latin typeface="Times New Roman" pitchFamily="18" charset="0"/>
                <a:cs typeface="Times New Roman" pitchFamily="18" charset="0"/>
              </a:rPr>
            </a:br>
            <a:r>
              <a:rPr lang="ru-RU" sz="6800" dirty="0" smtClean="0">
                <a:latin typeface="Times New Roman" pitchFamily="18" charset="0"/>
                <a:cs typeface="Times New Roman" pitchFamily="18" charset="0"/>
              </a:rPr>
              <a:t>5. Ясная</a:t>
            </a:r>
            <a:r>
              <a:rPr lang="ru-RU" sz="6800" dirty="0" smtClean="0">
                <a:latin typeface="Times New Roman" pitchFamily="18" charset="0"/>
                <a:cs typeface="Times New Roman" pitchFamily="18" charset="0"/>
              </a:rPr>
              <a:t>, четкая формулировка правил и требование их соблюдения</a:t>
            </a:r>
            <a:r>
              <a:rPr lang="ru-RU" sz="6800" dirty="0" smtClean="0">
                <a:latin typeface="Times New Roman" pitchFamily="18" charset="0"/>
                <a:cs typeface="Times New Roman" pitchFamily="18" charset="0"/>
              </a:rPr>
              <a:t>.</a:t>
            </a:r>
            <a:r>
              <a:rPr lang="ru-RU" sz="6800" dirty="0" smtClean="0">
                <a:latin typeface="Times New Roman" pitchFamily="18" charset="0"/>
                <a:cs typeface="Times New Roman" pitchFamily="18" charset="0"/>
              </a:rPr>
              <a:t/>
            </a:r>
            <a:br>
              <a:rPr lang="ru-RU" sz="6800" dirty="0" smtClean="0">
                <a:latin typeface="Times New Roman" pitchFamily="18" charset="0"/>
                <a:cs typeface="Times New Roman" pitchFamily="18" charset="0"/>
              </a:rPr>
            </a:br>
            <a:r>
              <a:rPr lang="ru-RU" sz="6800" dirty="0" smtClean="0">
                <a:latin typeface="Times New Roman" pitchFamily="18" charset="0"/>
                <a:cs typeface="Times New Roman" pitchFamily="18" charset="0"/>
              </a:rPr>
              <a:t>6. Предоставление </a:t>
            </a:r>
            <a:r>
              <a:rPr lang="ru-RU" sz="6800" dirty="0" smtClean="0">
                <a:latin typeface="Times New Roman" pitchFamily="18" charset="0"/>
                <a:cs typeface="Times New Roman" pitchFamily="18" charset="0"/>
              </a:rPr>
              <a:t>ребенку возможности открыто выражать свои чувства</a:t>
            </a:r>
            <a:r>
              <a:rPr lang="ru-RU" sz="6800" dirty="0" smtClean="0">
                <a:latin typeface="Times New Roman" pitchFamily="18" charset="0"/>
                <a:cs typeface="Times New Roman" pitchFamily="18" charset="0"/>
              </a:rPr>
              <a:t>.</a:t>
            </a:r>
            <a:r>
              <a:rPr lang="ru-RU" sz="6800" dirty="0" smtClean="0">
                <a:latin typeface="Times New Roman" pitchFamily="18" charset="0"/>
                <a:cs typeface="Times New Roman" pitchFamily="18" charset="0"/>
              </a:rPr>
              <a:t/>
            </a:r>
            <a:br>
              <a:rPr lang="ru-RU" sz="6800" dirty="0" smtClean="0">
                <a:latin typeface="Times New Roman" pitchFamily="18" charset="0"/>
                <a:cs typeface="Times New Roman" pitchFamily="18" charset="0"/>
              </a:rPr>
            </a:br>
            <a:r>
              <a:rPr lang="ru-RU" sz="6800" dirty="0" smtClean="0">
                <a:latin typeface="Times New Roman" pitchFamily="18" charset="0"/>
                <a:cs typeface="Times New Roman" pitchFamily="18" charset="0"/>
              </a:rPr>
              <a:t>7. Обучение </a:t>
            </a:r>
            <a:r>
              <a:rPr lang="ru-RU" sz="6800" dirty="0" smtClean="0">
                <a:latin typeface="Times New Roman" pitchFamily="18" charset="0"/>
                <a:cs typeface="Times New Roman" pitchFamily="18" charset="0"/>
              </a:rPr>
              <a:t>ребенка быстро принимать решения, так как проблемы часто </a:t>
            </a:r>
            <a:r>
              <a:rPr lang="ru-RU" sz="6800" dirty="0" smtClean="0">
                <a:latin typeface="Times New Roman" pitchFamily="18" charset="0"/>
                <a:cs typeface="Times New Roman" pitchFamily="18" charset="0"/>
              </a:rPr>
              <a:t> возникают </a:t>
            </a:r>
            <a:r>
              <a:rPr lang="ru-RU" sz="6800" dirty="0" smtClean="0">
                <a:latin typeface="Times New Roman" pitchFamily="18" charset="0"/>
                <a:cs typeface="Times New Roman" pitchFamily="18" charset="0"/>
              </a:rPr>
              <a:t>из-за того, что ребенок пассивно реагирует на ситуацию, ощущает свою беспомощность</a:t>
            </a:r>
            <a:r>
              <a:rPr lang="ru-RU" sz="6800" dirty="0" smtClean="0">
                <a:latin typeface="Times New Roman" pitchFamily="18" charset="0"/>
                <a:cs typeface="Times New Roman" pitchFamily="18" charset="0"/>
              </a:rPr>
              <a:t>.</a:t>
            </a:r>
            <a:endParaRPr lang="ru-RU" sz="46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57158" y="214290"/>
            <a:ext cx="8501122" cy="6858048"/>
          </a:xfrm>
        </p:spPr>
        <p:txBody>
          <a:bodyPr>
            <a:noAutofit/>
          </a:bodyPr>
          <a:lstStyle/>
          <a:p>
            <a:pPr algn="ctr">
              <a:buNone/>
            </a:pPr>
            <a:r>
              <a:rPr lang="ru-RU" b="1" dirty="0" smtClean="0">
                <a:solidFill>
                  <a:schemeClr val="tx1"/>
                </a:solidFill>
                <a:latin typeface="Times New Roman" pitchFamily="18" charset="0"/>
                <a:cs typeface="Times New Roman" pitchFamily="18" charset="0"/>
              </a:rPr>
              <a:t>Жизнестойкость.</a:t>
            </a:r>
          </a:p>
          <a:p>
            <a:pPr marL="0" indent="182880" algn="ctr">
              <a:lnSpc>
                <a:spcPct val="120000"/>
              </a:lnSpc>
              <a:spcBef>
                <a:spcPts val="0"/>
              </a:spcBef>
              <a:spcAft>
                <a:spcPts val="0"/>
              </a:spcAft>
              <a:buNone/>
            </a:pPr>
            <a:r>
              <a:rPr lang="ru-RU" b="1" i="1" dirty="0" smtClean="0">
                <a:latin typeface="Times New Roman" pitchFamily="18" charset="0"/>
                <a:cs typeface="Times New Roman" pitchFamily="18" charset="0"/>
              </a:rPr>
              <a:t>Воспитание жизнестойкости </a:t>
            </a:r>
            <a:r>
              <a:rPr lang="ru-RU" dirty="0" smtClean="0">
                <a:latin typeface="Times New Roman" pitchFamily="18" charset="0"/>
                <a:cs typeface="Times New Roman" pitchFamily="18" charset="0"/>
              </a:rPr>
              <a:t>в детях требует от родителей и учителей определенной системы воспитания:</a:t>
            </a:r>
          </a:p>
          <a:p>
            <a:pPr marL="0" indent="182880" algn="just">
              <a:lnSpc>
                <a:spcPct val="120000"/>
              </a:lnSpc>
              <a:spcBef>
                <a:spcPts val="0"/>
              </a:spcBef>
              <a:spcAft>
                <a:spcPts val="0"/>
              </a:spcAft>
              <a:buNone/>
            </a:pPr>
            <a:endParaRPr lang="ru-RU" sz="1000" dirty="0" smtClean="0">
              <a:latin typeface="Times New Roman" pitchFamily="18" charset="0"/>
              <a:cs typeface="Times New Roman" pitchFamily="18" charset="0"/>
            </a:endParaRPr>
          </a:p>
          <a:p>
            <a:pPr marL="0" indent="0">
              <a:spcBef>
                <a:spcPts val="0"/>
              </a:spcBef>
              <a:spcAft>
                <a:spcPts val="0"/>
              </a:spcAft>
              <a:buNone/>
            </a:pPr>
            <a:r>
              <a:rPr lang="ru-RU" dirty="0" smtClean="0">
                <a:latin typeface="Times New Roman" pitchFamily="18" charset="0"/>
                <a:cs typeface="Times New Roman" pitchFamily="18" charset="0"/>
              </a:rPr>
              <a:t>8. </a:t>
            </a:r>
            <a:r>
              <a:rPr lang="ru-RU" dirty="0" smtClean="0">
                <a:latin typeface="Times New Roman" pitchFamily="18" charset="0"/>
                <a:cs typeface="Times New Roman" pitchFamily="18" charset="0"/>
              </a:rPr>
              <a:t>Поощрение активности ребенка.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9</a:t>
            </a:r>
            <a:r>
              <a:rPr lang="ru-RU" dirty="0" smtClean="0">
                <a:latin typeface="Times New Roman" pitchFamily="18" charset="0"/>
                <a:cs typeface="Times New Roman" pitchFamily="18" charset="0"/>
              </a:rPr>
              <a:t>. Четкое </a:t>
            </a:r>
            <a:r>
              <a:rPr lang="ru-RU" dirty="0" smtClean="0">
                <a:latin typeface="Times New Roman" pitchFamily="18" charset="0"/>
                <a:cs typeface="Times New Roman" pitchFamily="18" charset="0"/>
              </a:rPr>
              <a:t>определение и называние проблемы, подчеркивание, что проблемы – это часть нормальной </a:t>
            </a:r>
            <a:r>
              <a:rPr lang="ru-RU" dirty="0" err="1" smtClean="0">
                <a:latin typeface="Times New Roman" pitchFamily="18" charset="0"/>
                <a:cs typeface="Times New Roman" pitchFamily="18" charset="0"/>
              </a:rPr>
              <a:t>жизни.Совместный</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поиск выхода.</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10. Обучение </a:t>
            </a:r>
            <a:r>
              <a:rPr lang="ru-RU" dirty="0" smtClean="0">
                <a:latin typeface="Times New Roman" pitchFamily="18" charset="0"/>
                <a:cs typeface="Times New Roman" pitchFamily="18" charset="0"/>
              </a:rPr>
              <a:t>ребенка поведению в обществе: дружелюбию, общительности, ответственности, взаимовыручке</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11. Помощь </a:t>
            </a:r>
            <a:r>
              <a:rPr lang="ru-RU" dirty="0" smtClean="0">
                <a:latin typeface="Times New Roman" pitchFamily="18" charset="0"/>
                <a:cs typeface="Times New Roman" pitchFamily="18" charset="0"/>
              </a:rPr>
              <a:t>ребенку в перестройке негативных эмоций</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позитивные.</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12. Поощрение </a:t>
            </a:r>
            <a:r>
              <a:rPr lang="ru-RU" dirty="0" smtClean="0">
                <a:latin typeface="Times New Roman" pitchFamily="18" charset="0"/>
                <a:cs typeface="Times New Roman" pitchFamily="18" charset="0"/>
              </a:rPr>
              <a:t>веры ребенка в себя и в его способность действовать самостоятельно.</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13. Помощь </a:t>
            </a:r>
            <a:r>
              <a:rPr lang="ru-RU" dirty="0" smtClean="0">
                <a:latin typeface="Times New Roman" pitchFamily="18" charset="0"/>
                <a:cs typeface="Times New Roman" pitchFamily="18" charset="0"/>
              </a:rPr>
              <a:t>в определении, как и где ребенок может попросить помощь в случае необходимости.</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14. Внимание</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к</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внезапным изменением поведения и настроения – это может быть тревожным сигналом</a:t>
            </a:r>
            <a:r>
              <a:rPr lang="ru-RU" dirty="0" smtClean="0">
                <a:latin typeface="Times New Roman" pitchFamily="18" charset="0"/>
                <a:cs typeface="Times New Roman" pitchFamily="18" charset="0"/>
              </a:rPr>
              <a:t>. Можно </a:t>
            </a:r>
            <a:r>
              <a:rPr lang="ru-RU" dirty="0" smtClean="0">
                <a:latin typeface="Times New Roman" pitchFamily="18" charset="0"/>
                <a:cs typeface="Times New Roman" pitchFamily="18" charset="0"/>
              </a:rPr>
              <a:t>сказать, что чем ниже уровень жизнестойкости у детей и подростков, тем </a:t>
            </a:r>
            <a:r>
              <a:rPr lang="ru-RU" dirty="0" smtClean="0">
                <a:latin typeface="Times New Roman" pitchFamily="18" charset="0"/>
                <a:cs typeface="Times New Roman" pitchFamily="18" charset="0"/>
              </a:rPr>
              <a:t>они </a:t>
            </a:r>
            <a:r>
              <a:rPr lang="ru-RU" dirty="0" smtClean="0">
                <a:latin typeface="Times New Roman" pitchFamily="18" charset="0"/>
                <a:cs typeface="Times New Roman" pitchFamily="18" charset="0"/>
              </a:rPr>
              <a:t>более </a:t>
            </a:r>
            <a:r>
              <a:rPr lang="ru-RU" dirty="0" smtClean="0">
                <a:latin typeface="Times New Roman" pitchFamily="18" charset="0"/>
                <a:cs typeface="Times New Roman" pitchFamily="18" charset="0"/>
              </a:rPr>
              <a:t>подвержены суицидам.</a:t>
            </a:r>
            <a:endParaRPr lang="ru-RU"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57158" y="571480"/>
            <a:ext cx="8501122" cy="6858048"/>
          </a:xfrm>
        </p:spPr>
        <p:txBody>
          <a:bodyPr>
            <a:noAutofit/>
          </a:bodyPr>
          <a:lstStyle/>
          <a:p>
            <a:pPr marL="0" indent="182880" algn="ctr">
              <a:spcBef>
                <a:spcPts val="0"/>
              </a:spcBef>
              <a:spcAft>
                <a:spcPts val="0"/>
              </a:spcAft>
              <a:buNone/>
            </a:pPr>
            <a:r>
              <a:rPr lang="ru-RU" sz="2800" b="1" dirty="0" smtClean="0">
                <a:latin typeface="Times New Roman" pitchFamily="18" charset="0"/>
                <a:cs typeface="Times New Roman" pitchFamily="18" charset="0"/>
              </a:rPr>
              <a:t>Факторы семейного риска, влияющие на психологическое здоровье детей</a:t>
            </a:r>
            <a:endParaRPr lang="ru-RU" sz="2800" b="1" i="1" dirty="0" smtClean="0">
              <a:latin typeface="Times New Roman" pitchFamily="18" charset="0"/>
              <a:cs typeface="Times New Roman" pitchFamily="18" charset="0"/>
            </a:endParaRPr>
          </a:p>
          <a:p>
            <a:pPr marL="0" indent="182880" algn="ctr">
              <a:lnSpc>
                <a:spcPct val="120000"/>
              </a:lnSpc>
              <a:spcBef>
                <a:spcPts val="0"/>
              </a:spcBef>
              <a:spcAft>
                <a:spcPts val="0"/>
              </a:spcAft>
              <a:buNone/>
            </a:pPr>
            <a:endParaRPr lang="ru-RU" sz="1000" dirty="0" smtClean="0">
              <a:latin typeface="Times New Roman" pitchFamily="18" charset="0"/>
              <a:cs typeface="Times New Roman" pitchFamily="18" charset="0"/>
            </a:endParaRPr>
          </a:p>
          <a:p>
            <a:pPr>
              <a:buFont typeface="Arial" pitchFamily="34" charset="0"/>
              <a:buChar char="•"/>
            </a:pPr>
            <a:r>
              <a:rPr lang="ru-RU" dirty="0" smtClean="0">
                <a:latin typeface="Times New Roman" pitchFamily="18" charset="0"/>
                <a:cs typeface="Times New Roman" pitchFamily="18" charset="0"/>
              </a:rPr>
              <a:t>нарушение психического здоровья родителей </a:t>
            </a:r>
            <a:r>
              <a:rPr lang="ru-RU" i="1" dirty="0" smtClean="0">
                <a:latin typeface="Times New Roman" pitchFamily="18" charset="0"/>
                <a:cs typeface="Times New Roman" pitchFamily="18" charset="0"/>
              </a:rPr>
              <a:t>(депрессии, повышенная тревожность, конфликтность</a:t>
            </a:r>
            <a:r>
              <a:rPr lang="ru-RU" i="1" dirty="0" smtClean="0">
                <a:latin typeface="Times New Roman" pitchFamily="18" charset="0"/>
                <a:cs typeface="Times New Roman" pitchFamily="18" charset="0"/>
              </a:rPr>
              <a:t>);</a:t>
            </a:r>
          </a:p>
          <a:p>
            <a:pPr>
              <a:buFont typeface="Arial" pitchFamily="34" charset="0"/>
              <a:buChar char="•"/>
            </a:pPr>
            <a:endParaRPr lang="ru-RU" dirty="0" smtClean="0">
              <a:latin typeface="Times New Roman" pitchFamily="18" charset="0"/>
              <a:cs typeface="Times New Roman" pitchFamily="18" charset="0"/>
            </a:endParaRPr>
          </a:p>
          <a:p>
            <a:pPr>
              <a:buFont typeface="Arial" pitchFamily="34" charset="0"/>
              <a:buChar char="•"/>
            </a:pPr>
            <a:r>
              <a:rPr lang="ru-RU" dirty="0" err="1" smtClean="0">
                <a:latin typeface="Times New Roman" pitchFamily="18" charset="0"/>
                <a:cs typeface="Times New Roman" pitchFamily="18" charset="0"/>
              </a:rPr>
              <a:t>антисоциальное</a:t>
            </a:r>
            <a:r>
              <a:rPr lang="ru-RU" dirty="0" smtClean="0">
                <a:latin typeface="Times New Roman" pitchFamily="18" charset="0"/>
                <a:cs typeface="Times New Roman" pitchFamily="18" charset="0"/>
              </a:rPr>
              <a:t> поведение родителей </a:t>
            </a:r>
            <a:r>
              <a:rPr lang="ru-RU" i="1" dirty="0" smtClean="0">
                <a:latin typeface="Times New Roman" pitchFamily="18" charset="0"/>
                <a:cs typeface="Times New Roman" pitchFamily="18" charset="0"/>
              </a:rPr>
              <a:t>(наркомания, алкоголизм</a:t>
            </a:r>
            <a:r>
              <a:rPr lang="ru-RU" i="1" dirty="0" smtClean="0">
                <a:latin typeface="Times New Roman" pitchFamily="18" charset="0"/>
                <a:cs typeface="Times New Roman" pitchFamily="18" charset="0"/>
              </a:rPr>
              <a:t>);</a:t>
            </a:r>
          </a:p>
          <a:p>
            <a:pPr>
              <a:buNone/>
            </a:pPr>
            <a:endParaRPr lang="ru-RU" dirty="0" smtClean="0">
              <a:latin typeface="Times New Roman" pitchFamily="18" charset="0"/>
              <a:cs typeface="Times New Roman" pitchFamily="18" charset="0"/>
            </a:endParaRPr>
          </a:p>
          <a:p>
            <a:pPr>
              <a:buFont typeface="Arial" pitchFamily="34" charset="0"/>
              <a:buChar char="•"/>
            </a:pPr>
            <a:r>
              <a:rPr lang="ru-RU" dirty="0" smtClean="0">
                <a:latin typeface="Times New Roman" pitchFamily="18" charset="0"/>
                <a:cs typeface="Times New Roman" pitchFamily="18" charset="0"/>
              </a:rPr>
              <a:t>конфликты между родителями</a:t>
            </a:r>
            <a:r>
              <a:rPr lang="ru-RU" dirty="0" smtClean="0">
                <a:latin typeface="Times New Roman" pitchFamily="18" charset="0"/>
                <a:cs typeface="Times New Roman" pitchFamily="18" charset="0"/>
              </a:rPr>
              <a:t>;</a:t>
            </a:r>
          </a:p>
          <a:p>
            <a:pPr>
              <a:buFont typeface="Arial" pitchFamily="34" charset="0"/>
              <a:buChar char="•"/>
            </a:pPr>
            <a:endParaRPr lang="ru-RU" dirty="0" smtClean="0">
              <a:latin typeface="Times New Roman" pitchFamily="18" charset="0"/>
              <a:cs typeface="Times New Roman" pitchFamily="18" charset="0"/>
            </a:endParaRPr>
          </a:p>
          <a:p>
            <a:pPr>
              <a:buFont typeface="Arial" pitchFamily="34" charset="0"/>
              <a:buChar char="•"/>
            </a:pPr>
            <a:r>
              <a:rPr lang="ru-RU" dirty="0" smtClean="0">
                <a:latin typeface="Times New Roman" pitchFamily="18" charset="0"/>
                <a:cs typeface="Times New Roman" pitchFamily="18" charset="0"/>
              </a:rPr>
              <a:t>проблемы детско-родительских отношений </a:t>
            </a:r>
            <a:r>
              <a:rPr lang="ru-RU" i="1" dirty="0" smtClean="0">
                <a:latin typeface="Times New Roman" pitchFamily="18" charset="0"/>
                <a:cs typeface="Times New Roman" pitchFamily="18" charset="0"/>
              </a:rPr>
              <a:t>(жестокость, грубость, насилие, агрессия и др</a:t>
            </a:r>
            <a:r>
              <a:rPr lang="ru-RU" i="1" dirty="0" smtClean="0">
                <a:latin typeface="Times New Roman" pitchFamily="18" charset="0"/>
                <a:cs typeface="Times New Roman" pitchFamily="18" charset="0"/>
              </a:rPr>
              <a:t>.);</a:t>
            </a:r>
          </a:p>
          <a:p>
            <a:pPr>
              <a:buFont typeface="Arial" pitchFamily="34" charset="0"/>
              <a:buChar char="•"/>
            </a:pPr>
            <a:endParaRPr lang="ru-RU" dirty="0" smtClean="0">
              <a:latin typeface="Times New Roman" pitchFamily="18" charset="0"/>
              <a:cs typeface="Times New Roman" pitchFamily="18" charset="0"/>
            </a:endParaRPr>
          </a:p>
          <a:p>
            <a:pPr>
              <a:buFont typeface="Arial" pitchFamily="34" charset="0"/>
              <a:buChar char="•"/>
            </a:pPr>
            <a:r>
              <a:rPr lang="ru-RU" dirty="0" smtClean="0">
                <a:latin typeface="Times New Roman" pitchFamily="18" charset="0"/>
                <a:cs typeface="Times New Roman" pitchFamily="18" charset="0"/>
              </a:rPr>
              <a:t>неадекватные требования, неэффективные методы воспитания, перегрузки </a:t>
            </a:r>
            <a:r>
              <a:rPr lang="ru-RU" i="1" dirty="0" smtClean="0">
                <a:latin typeface="Times New Roman" pitchFamily="18" charset="0"/>
                <a:cs typeface="Times New Roman" pitchFamily="18" charset="0"/>
              </a:rPr>
              <a:t>(физические, эмоциональные).</a:t>
            </a:r>
            <a:endParaRPr lang="ru-RU" dirty="0" smtClean="0">
              <a:latin typeface="Times New Roman" pitchFamily="18" charset="0"/>
              <a:cs typeface="Times New Roman" pitchFamily="18" charset="0"/>
            </a:endParaRPr>
          </a:p>
          <a:p>
            <a:pPr marL="0" indent="182880" algn="ctr">
              <a:lnSpc>
                <a:spcPct val="120000"/>
              </a:lnSpc>
              <a:spcBef>
                <a:spcPts val="0"/>
              </a:spcBef>
              <a:spcAft>
                <a:spcPts val="0"/>
              </a:spcAft>
              <a:buNone/>
            </a:pP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357158" y="714356"/>
            <a:ext cx="8501122" cy="6858048"/>
          </a:xfrm>
        </p:spPr>
        <p:txBody>
          <a:bodyPr>
            <a:noAutofit/>
          </a:bodyPr>
          <a:lstStyle/>
          <a:p>
            <a:pPr marL="0" indent="0" algn="ctr">
              <a:spcBef>
                <a:spcPts val="0"/>
              </a:spcBef>
              <a:spcAft>
                <a:spcPts val="0"/>
              </a:spcAft>
              <a:buNone/>
            </a:pPr>
            <a:r>
              <a:rPr lang="ru-RU" sz="2800" b="1" dirty="0" smtClean="0">
                <a:latin typeface="Times New Roman" pitchFamily="18" charset="0"/>
                <a:cs typeface="Times New Roman" pitchFamily="18" charset="0"/>
              </a:rPr>
              <a:t>Усиливают факторы семейного риска:</a:t>
            </a:r>
            <a:endParaRPr lang="ru-RU" sz="2800" b="1" dirty="0" smtClean="0">
              <a:latin typeface="Times New Roman" pitchFamily="18" charset="0"/>
              <a:cs typeface="Times New Roman" pitchFamily="18" charset="0"/>
            </a:endParaRPr>
          </a:p>
          <a:p>
            <a:pPr marL="0" indent="0" algn="ctr">
              <a:spcBef>
                <a:spcPts val="0"/>
              </a:spcBef>
              <a:spcAft>
                <a:spcPts val="0"/>
              </a:spcAft>
              <a:buNone/>
            </a:pPr>
            <a:endParaRPr lang="ru-RU" dirty="0" smtClean="0">
              <a:latin typeface="Times New Roman" pitchFamily="18" charset="0"/>
              <a:cs typeface="Times New Roman" pitchFamily="18" charset="0"/>
            </a:endParaRPr>
          </a:p>
          <a:p>
            <a:pPr marL="0" indent="0" algn="ctr">
              <a:spcBef>
                <a:spcPts val="0"/>
              </a:spcBef>
              <a:spcAft>
                <a:spcPts val="0"/>
              </a:spcAft>
              <a:buFont typeface="Arial" pitchFamily="34" charset="0"/>
              <a:buChar char="•"/>
            </a:pPr>
            <a:endParaRPr lang="ru-RU" dirty="0" smtClean="0">
              <a:latin typeface="Times New Roman" pitchFamily="18" charset="0"/>
              <a:cs typeface="Times New Roman" pitchFamily="18" charset="0"/>
            </a:endParaRPr>
          </a:p>
          <a:p>
            <a:pPr marL="0" indent="0">
              <a:spcBef>
                <a:spcPts val="0"/>
              </a:spcBef>
              <a:spcAft>
                <a:spcPts val="0"/>
              </a:spcAft>
              <a:buFont typeface="Arial" pitchFamily="34" charset="0"/>
              <a:buChar char="•"/>
            </a:pPr>
            <a:r>
              <a:rPr lang="ru-RU" dirty="0" smtClean="0">
                <a:latin typeface="Times New Roman" pitchFamily="18" charset="0"/>
                <a:cs typeface="Times New Roman" pitchFamily="18" charset="0"/>
              </a:rPr>
              <a:t>Недостаточный или низкий </a:t>
            </a:r>
            <a:r>
              <a:rPr lang="ru-RU" dirty="0" smtClean="0">
                <a:latin typeface="Times New Roman" pitchFamily="18" charset="0"/>
                <a:cs typeface="Times New Roman" pitchFamily="18" charset="0"/>
              </a:rPr>
              <a:t>уровень знаний родителей о возрастных и индивидуальных особенностях развития детей</a:t>
            </a:r>
            <a:r>
              <a:rPr lang="ru-RU" dirty="0" smtClean="0">
                <a:latin typeface="Times New Roman" pitchFamily="18" charset="0"/>
                <a:cs typeface="Times New Roman" pitchFamily="18" charset="0"/>
              </a:rPr>
              <a:t>;</a:t>
            </a:r>
          </a:p>
          <a:p>
            <a:pPr marL="0" indent="0">
              <a:spcBef>
                <a:spcPts val="0"/>
              </a:spcBef>
              <a:spcAft>
                <a:spcPts val="0"/>
              </a:spcAft>
              <a:buFont typeface="Arial" pitchFamily="34" charset="0"/>
              <a:buChar char="•"/>
            </a:pPr>
            <a:endParaRPr lang="ru-RU" dirty="0" smtClean="0">
              <a:latin typeface="Times New Roman" pitchFamily="18" charset="0"/>
              <a:cs typeface="Times New Roman" pitchFamily="18" charset="0"/>
            </a:endParaRPr>
          </a:p>
          <a:p>
            <a:pPr marL="0" indent="0">
              <a:spcBef>
                <a:spcPts val="0"/>
              </a:spcBef>
              <a:spcAft>
                <a:spcPts val="0"/>
              </a:spcAft>
              <a:buFont typeface="Arial" pitchFamily="34" charset="0"/>
              <a:buChar char="•"/>
            </a:pPr>
            <a:r>
              <a:rPr lang="ru-RU" dirty="0" smtClean="0">
                <a:latin typeface="Times New Roman" pitchFamily="18" charset="0"/>
                <a:cs typeface="Times New Roman" pitchFamily="18" charset="0"/>
              </a:rPr>
              <a:t>ограничение или недоступность консультативной помощи специалистов (психолога, психотерапевта</a:t>
            </a:r>
            <a:r>
              <a:rPr lang="ru-RU" dirty="0" smtClean="0">
                <a:latin typeface="Times New Roman" pitchFamily="18" charset="0"/>
                <a:cs typeface="Times New Roman" pitchFamily="18" charset="0"/>
              </a:rPr>
              <a:t>);</a:t>
            </a:r>
          </a:p>
          <a:p>
            <a:pPr marL="0" indent="0">
              <a:spcBef>
                <a:spcPts val="0"/>
              </a:spcBef>
              <a:spcAft>
                <a:spcPts val="0"/>
              </a:spcAft>
              <a:buFont typeface="Arial" pitchFamily="34" charset="0"/>
              <a:buChar char="•"/>
            </a:pPr>
            <a:endParaRPr lang="ru-RU" dirty="0" smtClean="0">
              <a:latin typeface="Times New Roman" pitchFamily="18" charset="0"/>
              <a:cs typeface="Times New Roman" pitchFamily="18" charset="0"/>
            </a:endParaRPr>
          </a:p>
          <a:p>
            <a:pPr marL="0" indent="0">
              <a:spcBef>
                <a:spcPts val="0"/>
              </a:spcBef>
              <a:spcAft>
                <a:spcPts val="0"/>
              </a:spcAft>
              <a:buFont typeface="Arial" pitchFamily="34" charset="0"/>
              <a:buChar char="•"/>
            </a:pPr>
            <a:r>
              <a:rPr lang="ru-RU" dirty="0" smtClean="0">
                <a:latin typeface="Times New Roman" pitchFamily="18" charset="0"/>
                <a:cs typeface="Times New Roman" pitchFamily="18" charset="0"/>
              </a:rPr>
              <a:t>Неэффективное, нерегулярное взаимодействие </a:t>
            </a:r>
            <a:r>
              <a:rPr lang="ru-RU" dirty="0" smtClean="0">
                <a:latin typeface="Times New Roman" pitchFamily="18" charset="0"/>
                <a:cs typeface="Times New Roman" pitchFamily="18" charset="0"/>
              </a:rPr>
              <a:t>родителей с </a:t>
            </a:r>
            <a:r>
              <a:rPr lang="ru-RU" dirty="0" smtClean="0">
                <a:latin typeface="Times New Roman" pitchFamily="18" charset="0"/>
                <a:cs typeface="Times New Roman" pitchFamily="18" charset="0"/>
              </a:rPr>
              <a:t>педагогами</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0" indent="0">
              <a:spcBef>
                <a:spcPts val="0"/>
              </a:spcBef>
              <a:spcAft>
                <a:spcPts val="0"/>
              </a:spcAft>
              <a:buFont typeface="Arial" pitchFamily="34" charset="0"/>
              <a:buChar char="•"/>
            </a:pPr>
            <a:endParaRPr lang="ru-RU" dirty="0" smtClean="0">
              <a:latin typeface="Times New Roman" pitchFamily="18" charset="0"/>
              <a:cs typeface="Times New Roman" pitchFamily="18" charset="0"/>
            </a:endParaRPr>
          </a:p>
          <a:p>
            <a:pPr marL="0" indent="0">
              <a:spcBef>
                <a:spcPts val="0"/>
              </a:spcBef>
              <a:spcAft>
                <a:spcPts val="0"/>
              </a:spcAft>
              <a:buNone/>
            </a:pPr>
            <a:r>
              <a:rPr lang="ru-RU" i="1" dirty="0" smtClean="0">
                <a:latin typeface="Times New Roman" pitchFamily="18" charset="0"/>
                <a:cs typeface="Times New Roman" pitchFamily="18" charset="0"/>
              </a:rPr>
              <a:t>      У  </a:t>
            </a:r>
            <a:r>
              <a:rPr lang="ru-RU" i="1" dirty="0" smtClean="0">
                <a:latin typeface="Times New Roman" pitchFamily="18" charset="0"/>
                <a:cs typeface="Times New Roman" pitchFamily="18" charset="0"/>
              </a:rPr>
              <a:t>ребенка, оказывающегося под прессом негативных влияний социума и семьи, нет выхода, это давление неизбежно растет,  ухудшается его психологическое здоровье.</a:t>
            </a:r>
          </a:p>
          <a:p>
            <a:pPr marL="0" indent="0" algn="ctr">
              <a:spcBef>
                <a:spcPts val="0"/>
              </a:spcBef>
              <a:spcAft>
                <a:spcPts val="0"/>
              </a:spcAft>
              <a:buNone/>
            </a:pP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714348" y="214290"/>
            <a:ext cx="8143932" cy="6858048"/>
          </a:xfrm>
        </p:spPr>
        <p:txBody>
          <a:bodyPr>
            <a:noAutofit/>
          </a:bodyPr>
          <a:lstStyle/>
          <a:p>
            <a:pPr marL="0" indent="182880" algn="ctr">
              <a:lnSpc>
                <a:spcPct val="120000"/>
              </a:lnSpc>
              <a:spcBef>
                <a:spcPts val="0"/>
              </a:spcBef>
              <a:spcAft>
                <a:spcPts val="0"/>
              </a:spcAft>
              <a:buNone/>
            </a:pPr>
            <a:r>
              <a:rPr lang="ru-RU" sz="2800" dirty="0" smtClean="0">
                <a:latin typeface="Times New Roman" pitchFamily="18" charset="0"/>
                <a:cs typeface="Times New Roman" pitchFamily="18" charset="0"/>
              </a:rPr>
              <a:t>Задача родителей – </a:t>
            </a:r>
          </a:p>
          <a:p>
            <a:pPr marL="0" indent="182880" algn="ctr">
              <a:lnSpc>
                <a:spcPct val="120000"/>
              </a:lnSpc>
              <a:spcBef>
                <a:spcPts val="0"/>
              </a:spcBef>
              <a:spcAft>
                <a:spcPts val="0"/>
              </a:spcAft>
              <a:buNone/>
            </a:pPr>
            <a:r>
              <a:rPr lang="ru-RU" sz="2800" b="1" dirty="0" smtClean="0">
                <a:latin typeface="Times New Roman" pitchFamily="18" charset="0"/>
                <a:cs typeface="Times New Roman" pitchFamily="18" charset="0"/>
              </a:rPr>
              <a:t>формирование защитных факторов</a:t>
            </a:r>
          </a:p>
          <a:p>
            <a:pPr marL="0" indent="182880" algn="ctr">
              <a:lnSpc>
                <a:spcPct val="120000"/>
              </a:lnSpc>
              <a:spcBef>
                <a:spcPts val="0"/>
              </a:spcBef>
              <a:spcAft>
                <a:spcPts val="0"/>
              </a:spcAft>
              <a:buNone/>
            </a:pPr>
            <a:endParaRPr lang="ru-RU" sz="1000" dirty="0" smtClean="0">
              <a:latin typeface="Times New Roman" pitchFamily="18" charset="0"/>
              <a:cs typeface="Times New Roman" pitchFamily="18" charset="0"/>
            </a:endParaRPr>
          </a:p>
          <a:p>
            <a:pPr marL="0" indent="0">
              <a:spcBef>
                <a:spcPts val="0"/>
              </a:spcBef>
              <a:spcAft>
                <a:spcPts val="0"/>
              </a:spcAft>
              <a:buNone/>
            </a:pPr>
            <a:r>
              <a:rPr lang="ru-RU" b="1" i="1" dirty="0" smtClean="0">
                <a:latin typeface="Times New Roman" pitchFamily="18" charset="0"/>
                <a:cs typeface="Times New Roman" pitchFamily="18" charset="0"/>
              </a:rPr>
              <a:t>     Защитные </a:t>
            </a:r>
            <a:r>
              <a:rPr lang="ru-RU" b="1" i="1" dirty="0" smtClean="0">
                <a:latin typeface="Times New Roman" pitchFamily="18" charset="0"/>
                <a:cs typeface="Times New Roman" pitchFamily="18" charset="0"/>
              </a:rPr>
              <a:t>факторы</a:t>
            </a:r>
            <a:r>
              <a:rPr lang="ru-RU" dirty="0" smtClean="0">
                <a:latin typeface="Times New Roman" pitchFamily="18" charset="0"/>
                <a:cs typeface="Times New Roman" pitchFamily="18" charset="0"/>
              </a:rPr>
              <a:t> – это те человеческие ресурсы и качества, которые помогают </a:t>
            </a:r>
            <a:r>
              <a:rPr lang="ru-RU" dirty="0" smtClean="0">
                <a:latin typeface="Times New Roman" pitchFamily="18" charset="0"/>
                <a:cs typeface="Times New Roman" pitchFamily="18" charset="0"/>
              </a:rPr>
              <a:t>детям, подросткам </a:t>
            </a:r>
            <a:r>
              <a:rPr lang="ru-RU" dirty="0" smtClean="0">
                <a:latin typeface="Times New Roman" pitchFamily="18" charset="0"/>
                <a:cs typeface="Times New Roman" pitchFamily="18" charset="0"/>
              </a:rPr>
              <a:t>не только выжить, но и добиться успеха в жизни.</a:t>
            </a:r>
          </a:p>
          <a:p>
            <a:pPr marL="0" indent="0">
              <a:spcBef>
                <a:spcPts val="0"/>
              </a:spcBef>
              <a:spcAft>
                <a:spcPts val="0"/>
              </a:spcAft>
              <a:buNone/>
            </a:pPr>
            <a:r>
              <a:rPr lang="ru-RU" b="1" i="1" dirty="0" smtClean="0">
                <a:latin typeface="Times New Roman" pitchFamily="18" charset="0"/>
                <a:cs typeface="Times New Roman" pitchFamily="18" charset="0"/>
              </a:rPr>
              <a:t>    Внешние защитные факторы (ресурсы)</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поддерживают ребенка в жизни, ставят его в необходимые рамки, очерчивают границы приемлемого поведения:</a:t>
            </a:r>
          </a:p>
          <a:p>
            <a:pPr marL="0" indent="0">
              <a:spcBef>
                <a:spcPts val="0"/>
              </a:spcBef>
              <a:spcAft>
                <a:spcPts val="0"/>
              </a:spcAft>
              <a:buNone/>
            </a:pPr>
            <a:r>
              <a:rPr lang="ru-RU" dirty="0" smtClean="0">
                <a:latin typeface="Times New Roman" pitchFamily="18" charset="0"/>
                <a:cs typeface="Times New Roman" pitchFamily="18" charset="0"/>
              </a:rPr>
              <a:t>- поддержка </a:t>
            </a:r>
            <a:r>
              <a:rPr lang="ru-RU" dirty="0" smtClean="0">
                <a:latin typeface="Times New Roman" pitchFamily="18" charset="0"/>
                <a:cs typeface="Times New Roman" pitchFamily="18" charset="0"/>
              </a:rPr>
              <a:t>семьи;</a:t>
            </a:r>
          </a:p>
          <a:p>
            <a:pPr marL="0" indent="0">
              <a:spcBef>
                <a:spcPts val="0"/>
              </a:spcBef>
              <a:spcAft>
                <a:spcPts val="0"/>
              </a:spcAft>
              <a:buNone/>
            </a:pPr>
            <a:r>
              <a:rPr lang="ru-RU" dirty="0" smtClean="0">
                <a:latin typeface="Times New Roman" pitchFamily="18" charset="0"/>
                <a:cs typeface="Times New Roman" pitchFamily="18" charset="0"/>
              </a:rPr>
              <a:t>- родители</a:t>
            </a:r>
            <a:r>
              <a:rPr lang="ru-RU" dirty="0" smtClean="0">
                <a:latin typeface="Times New Roman" pitchFamily="18" charset="0"/>
                <a:cs typeface="Times New Roman" pitchFamily="18" charset="0"/>
              </a:rPr>
              <a:t>, которые являются образцом социальных связей;</a:t>
            </a:r>
          </a:p>
          <a:p>
            <a:pPr marL="0" indent="0">
              <a:spcBef>
                <a:spcPts val="0"/>
              </a:spcBef>
              <a:spcAft>
                <a:spcPts val="0"/>
              </a:spcAft>
              <a:buNone/>
            </a:pPr>
            <a:r>
              <a:rPr lang="ru-RU" dirty="0" smtClean="0">
                <a:latin typeface="Times New Roman" pitchFamily="18" charset="0"/>
                <a:cs typeface="Times New Roman" pitchFamily="18" charset="0"/>
              </a:rPr>
              <a:t>- регулярное </a:t>
            </a:r>
            <a:r>
              <a:rPr lang="ru-RU" dirty="0" smtClean="0">
                <a:latin typeface="Times New Roman" pitchFamily="18" charset="0"/>
                <a:cs typeface="Times New Roman" pitchFamily="18" charset="0"/>
              </a:rPr>
              <a:t>общение с родителями;</a:t>
            </a:r>
          </a:p>
          <a:p>
            <a:pPr marL="0" indent="0">
              <a:spcBef>
                <a:spcPts val="0"/>
              </a:spcBef>
              <a:spcAft>
                <a:spcPts val="0"/>
              </a:spcAft>
              <a:buNone/>
            </a:pPr>
            <a:r>
              <a:rPr lang="ru-RU" dirty="0" smtClean="0">
                <a:latin typeface="Times New Roman" pitchFamily="18" charset="0"/>
                <a:cs typeface="Times New Roman" pitchFamily="18" charset="0"/>
              </a:rPr>
              <a:t>- общение </a:t>
            </a:r>
            <a:r>
              <a:rPr lang="ru-RU" dirty="0" smtClean="0">
                <a:latin typeface="Times New Roman" pitchFamily="18" charset="0"/>
                <a:cs typeface="Times New Roman" pitchFamily="18" charset="0"/>
              </a:rPr>
              <a:t>с другими взрослыми</a:t>
            </a:r>
            <a:r>
              <a:rPr lang="ru-RU" dirty="0" smtClean="0">
                <a:latin typeface="Times New Roman" pitchFamily="18" charset="0"/>
                <a:cs typeface="Times New Roman" pitchFamily="18" charset="0"/>
              </a:rPr>
              <a:t>;</a:t>
            </a:r>
          </a:p>
          <a:p>
            <a:pPr marL="0" indent="0">
              <a:spcBef>
                <a:spcPts val="0"/>
              </a:spcBef>
              <a:spcAft>
                <a:spcPts val="0"/>
              </a:spcAft>
              <a:buNone/>
            </a:pPr>
            <a:r>
              <a:rPr lang="ru-RU" dirty="0" smtClean="0">
                <a:latin typeface="Times New Roman" pitchFamily="18" charset="0"/>
                <a:cs typeface="Times New Roman" pitchFamily="18" charset="0"/>
              </a:rPr>
              <a:t>- участие </a:t>
            </a:r>
            <a:r>
              <a:rPr lang="ru-RU" dirty="0" smtClean="0">
                <a:latin typeface="Times New Roman" pitchFamily="18" charset="0"/>
                <a:cs typeface="Times New Roman" pitchFamily="18" charset="0"/>
              </a:rPr>
              <a:t>родителей в жизни школы;</a:t>
            </a:r>
          </a:p>
          <a:p>
            <a:pPr marL="0" indent="0">
              <a:spcBef>
                <a:spcPts val="0"/>
              </a:spcBef>
              <a:spcAft>
                <a:spcPts val="0"/>
              </a:spcAft>
              <a:buNone/>
            </a:pPr>
            <a:r>
              <a:rPr lang="ru-RU" dirty="0" smtClean="0">
                <a:latin typeface="Times New Roman" pitchFamily="18" charset="0"/>
                <a:cs typeface="Times New Roman" pitchFamily="18" charset="0"/>
              </a:rPr>
              <a:t>- положительный </a:t>
            </a:r>
            <a:r>
              <a:rPr lang="ru-RU" dirty="0" smtClean="0">
                <a:latin typeface="Times New Roman" pitchFamily="18" charset="0"/>
                <a:cs typeface="Times New Roman" pitchFamily="18" charset="0"/>
              </a:rPr>
              <a:t>школьный климат;</a:t>
            </a:r>
          </a:p>
          <a:p>
            <a:pPr marL="0" indent="0">
              <a:spcBef>
                <a:spcPts val="0"/>
              </a:spcBef>
              <a:spcAft>
                <a:spcPts val="0"/>
              </a:spcAft>
              <a:buNone/>
            </a:pPr>
            <a:r>
              <a:rPr lang="ru-RU" dirty="0" smtClean="0">
                <a:latin typeface="Times New Roman" pitchFamily="18" charset="0"/>
                <a:cs typeface="Times New Roman" pitchFamily="18" charset="0"/>
              </a:rPr>
              <a:t>- организация </a:t>
            </a:r>
            <a:r>
              <a:rPr lang="ru-RU" dirty="0" smtClean="0">
                <a:latin typeface="Times New Roman" pitchFamily="18" charset="0"/>
                <a:cs typeface="Times New Roman" pitchFamily="18" charset="0"/>
              </a:rPr>
              <a:t>домашнего досуга;</a:t>
            </a:r>
          </a:p>
          <a:p>
            <a:pPr marL="0" indent="0">
              <a:spcBef>
                <a:spcPts val="0"/>
              </a:spcBef>
              <a:spcAft>
                <a:spcPts val="0"/>
              </a:spcAft>
              <a:buNone/>
            </a:pPr>
            <a:r>
              <a:rPr lang="ru-RU" dirty="0" smtClean="0">
                <a:latin typeface="Times New Roman" pitchFamily="18" charset="0"/>
                <a:cs typeface="Times New Roman" pitchFamily="18" charset="0"/>
              </a:rPr>
              <a:t>- хорошие </a:t>
            </a:r>
            <a:r>
              <a:rPr lang="ru-RU" dirty="0" smtClean="0">
                <a:latin typeface="Times New Roman" pitchFamily="18" charset="0"/>
                <a:cs typeface="Times New Roman" pitchFamily="18" charset="0"/>
              </a:rPr>
              <a:t>друзья;</a:t>
            </a:r>
          </a:p>
          <a:p>
            <a:pPr marL="0" indent="0">
              <a:spcBef>
                <a:spcPts val="0"/>
              </a:spcBef>
              <a:spcAft>
                <a:spcPts val="0"/>
              </a:spcAft>
              <a:buNone/>
            </a:pPr>
            <a:r>
              <a:rPr lang="ru-RU" dirty="0" smtClean="0">
                <a:latin typeface="Times New Roman" pitchFamily="18" charset="0"/>
                <a:cs typeface="Times New Roman" pitchFamily="18" charset="0"/>
              </a:rPr>
              <a:t>- дополнительное </a:t>
            </a:r>
            <a:r>
              <a:rPr lang="ru-RU" dirty="0" smtClean="0">
                <a:latin typeface="Times New Roman" pitchFamily="18" charset="0"/>
                <a:cs typeface="Times New Roman" pitchFamily="18" charset="0"/>
              </a:rPr>
              <a:t>образование</a:t>
            </a:r>
            <a:r>
              <a:rPr 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714348" y="214290"/>
            <a:ext cx="8143932" cy="6858048"/>
          </a:xfrm>
        </p:spPr>
        <p:txBody>
          <a:bodyPr>
            <a:noAutofit/>
          </a:bodyPr>
          <a:lstStyle/>
          <a:p>
            <a:pPr marL="0" indent="0" algn="ctr">
              <a:spcBef>
                <a:spcPts val="0"/>
              </a:spcBef>
              <a:spcAft>
                <a:spcPts val="0"/>
              </a:spcAft>
              <a:buNone/>
            </a:pPr>
            <a:endParaRPr lang="ru-RU" sz="2800" dirty="0" smtClean="0">
              <a:latin typeface="Times New Roman" pitchFamily="18" charset="0"/>
              <a:cs typeface="Times New Roman" pitchFamily="18" charset="0"/>
            </a:endParaRPr>
          </a:p>
          <a:p>
            <a:pPr marL="0" indent="0" algn="ctr">
              <a:spcBef>
                <a:spcPts val="0"/>
              </a:spcBef>
              <a:spcAft>
                <a:spcPts val="0"/>
              </a:spcAft>
              <a:buNone/>
            </a:pPr>
            <a:r>
              <a:rPr lang="ru-RU" sz="2800" dirty="0" smtClean="0">
                <a:latin typeface="Times New Roman" pitchFamily="18" charset="0"/>
                <a:cs typeface="Times New Roman" pitchFamily="18" charset="0"/>
              </a:rPr>
              <a:t>Задача родителей –</a:t>
            </a:r>
          </a:p>
          <a:p>
            <a:pPr marL="0" indent="0" algn="ctr">
              <a:spcBef>
                <a:spcPts val="0"/>
              </a:spcBef>
              <a:spcAft>
                <a:spcPts val="0"/>
              </a:spcAft>
              <a:buNone/>
            </a:pPr>
            <a:r>
              <a:rPr lang="ru-RU" sz="2800" b="1" dirty="0" smtClean="0">
                <a:latin typeface="Times New Roman" pitchFamily="18" charset="0"/>
                <a:cs typeface="Times New Roman" pitchFamily="18" charset="0"/>
              </a:rPr>
              <a:t>формирование защитных факторов</a:t>
            </a:r>
          </a:p>
          <a:p>
            <a:pPr marL="0" indent="182880" algn="ctr">
              <a:lnSpc>
                <a:spcPct val="120000"/>
              </a:lnSpc>
              <a:spcBef>
                <a:spcPts val="0"/>
              </a:spcBef>
              <a:spcAft>
                <a:spcPts val="0"/>
              </a:spcAft>
              <a:buNone/>
            </a:pPr>
            <a:endParaRPr lang="ru-RU" dirty="0" smtClean="0">
              <a:latin typeface="Times New Roman" pitchFamily="18" charset="0"/>
              <a:cs typeface="Times New Roman" pitchFamily="18" charset="0"/>
            </a:endParaRPr>
          </a:p>
          <a:p>
            <a:pPr marL="0" indent="0">
              <a:lnSpc>
                <a:spcPct val="110000"/>
              </a:lnSpc>
              <a:spcBef>
                <a:spcPts val="0"/>
              </a:spcBef>
              <a:spcAft>
                <a:spcPts val="0"/>
              </a:spcAft>
              <a:buNone/>
            </a:pPr>
            <a:r>
              <a:rPr lang="ru-RU" b="1" i="1" dirty="0" smtClean="0">
                <a:latin typeface="Times New Roman" pitchFamily="18" charset="0"/>
                <a:cs typeface="Times New Roman" pitchFamily="18" charset="0"/>
              </a:rPr>
              <a:t>   Внутренние </a:t>
            </a:r>
            <a:r>
              <a:rPr lang="ru-RU" b="1" i="1" dirty="0" smtClean="0">
                <a:latin typeface="Times New Roman" pitchFamily="18" charset="0"/>
                <a:cs typeface="Times New Roman" pitchFamily="18" charset="0"/>
              </a:rPr>
              <a:t>защитные факторы</a:t>
            </a:r>
            <a:r>
              <a:rPr lang="ru-RU" dirty="0" smtClean="0">
                <a:latin typeface="Times New Roman" pitchFamily="18" charset="0"/>
                <a:cs typeface="Times New Roman" pitchFamily="18" charset="0"/>
              </a:rPr>
              <a:t> – </a:t>
            </a:r>
            <a:r>
              <a:rPr lang="ru-RU" i="1" dirty="0" smtClean="0">
                <a:latin typeface="Times New Roman" pitchFamily="18" charset="0"/>
                <a:cs typeface="Times New Roman" pitchFamily="18" charset="0"/>
              </a:rPr>
              <a:t>качества, определяющие стиль поведения</a:t>
            </a:r>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ребенка</a:t>
            </a:r>
            <a:r>
              <a:rPr lang="ru-RU" dirty="0" smtClean="0">
                <a:latin typeface="Times New Roman" pitchFamily="18" charset="0"/>
                <a:cs typeface="Times New Roman" pitchFamily="18" charset="0"/>
              </a:rPr>
              <a:t>:</a:t>
            </a:r>
          </a:p>
          <a:p>
            <a:pPr marL="0" indent="0">
              <a:lnSpc>
                <a:spcPct val="110000"/>
              </a:lnSpc>
              <a:spcBef>
                <a:spcPts val="0"/>
              </a:spcBef>
              <a:spcAft>
                <a:spcPts val="0"/>
              </a:spcAft>
              <a:buNone/>
            </a:pPr>
            <a:r>
              <a:rPr lang="ru-RU" dirty="0" smtClean="0">
                <a:latin typeface="Times New Roman" pitchFamily="18" charset="0"/>
                <a:cs typeface="Times New Roman" pitchFamily="18" charset="0"/>
              </a:rPr>
              <a:t>- реалистическая самооценка,</a:t>
            </a:r>
          </a:p>
          <a:p>
            <a:pPr marL="0" indent="0">
              <a:lnSpc>
                <a:spcPct val="110000"/>
              </a:lnSpc>
              <a:spcBef>
                <a:spcPts val="0"/>
              </a:spcBef>
              <a:spcAft>
                <a:spcPts val="0"/>
              </a:spcAft>
              <a:buNone/>
            </a:pPr>
            <a:r>
              <a:rPr lang="ru-RU" dirty="0" smtClean="0">
                <a:latin typeface="Times New Roman" pitchFamily="18" charset="0"/>
                <a:cs typeface="Times New Roman" pitchFamily="18" charset="0"/>
              </a:rPr>
              <a:t>- оптимизм</a:t>
            </a:r>
            <a:r>
              <a:rPr lang="ru-RU" dirty="0" smtClean="0">
                <a:latin typeface="Times New Roman" pitchFamily="18" charset="0"/>
                <a:cs typeface="Times New Roman" pitchFamily="18" charset="0"/>
              </a:rPr>
              <a:t>, стремление к </a:t>
            </a:r>
            <a:r>
              <a:rPr lang="ru-RU" dirty="0" smtClean="0">
                <a:latin typeface="Times New Roman" pitchFamily="18" charset="0"/>
                <a:cs typeface="Times New Roman" pitchFamily="18" charset="0"/>
              </a:rPr>
              <a:t>успеху,</a:t>
            </a:r>
          </a:p>
          <a:p>
            <a:pPr marL="0" indent="0">
              <a:lnSpc>
                <a:spcPct val="110000"/>
              </a:lnSpc>
              <a:spcBef>
                <a:spcPts val="0"/>
              </a:spcBef>
              <a:spcAft>
                <a:spcPts val="0"/>
              </a:spcAft>
              <a:buNone/>
            </a:pPr>
            <a:r>
              <a:rPr lang="ru-RU" dirty="0" smtClean="0">
                <a:latin typeface="Times New Roman" pitchFamily="18" charset="0"/>
                <a:cs typeface="Times New Roman" pitchFamily="18" charset="0"/>
              </a:rPr>
              <a:t>- интерес </a:t>
            </a:r>
            <a:r>
              <a:rPr lang="ru-RU" dirty="0" smtClean="0">
                <a:latin typeface="Times New Roman" pitchFamily="18" charset="0"/>
                <a:cs typeface="Times New Roman" pitchFamily="18" charset="0"/>
              </a:rPr>
              <a:t>к </a:t>
            </a:r>
            <a:r>
              <a:rPr lang="ru-RU" dirty="0" smtClean="0">
                <a:latin typeface="Times New Roman" pitchFamily="18" charset="0"/>
                <a:cs typeface="Times New Roman" pitchFamily="18" charset="0"/>
              </a:rPr>
              <a:t>учебе,</a:t>
            </a:r>
          </a:p>
          <a:p>
            <a:pPr marL="0" indent="0">
              <a:lnSpc>
                <a:spcPct val="110000"/>
              </a:lnSpc>
              <a:spcBef>
                <a:spcPts val="0"/>
              </a:spcBef>
              <a:spcAft>
                <a:spcPts val="0"/>
              </a:spcAft>
              <a:buNone/>
            </a:pPr>
            <a:r>
              <a:rPr lang="ru-RU" dirty="0" smtClean="0">
                <a:latin typeface="Times New Roman" pitchFamily="18" charset="0"/>
                <a:cs typeface="Times New Roman" pitchFamily="18" charset="0"/>
              </a:rPr>
              <a:t>- умение </a:t>
            </a:r>
            <a:r>
              <a:rPr lang="ru-RU" dirty="0" smtClean="0">
                <a:latin typeface="Times New Roman" pitchFamily="18" charset="0"/>
                <a:cs typeface="Times New Roman" pitchFamily="18" charset="0"/>
              </a:rPr>
              <a:t>сопереживать </a:t>
            </a:r>
            <a:r>
              <a:rPr lang="ru-RU" dirty="0" smtClean="0">
                <a:latin typeface="Times New Roman" pitchFamily="18" charset="0"/>
                <a:cs typeface="Times New Roman" pitchFamily="18" charset="0"/>
              </a:rPr>
              <a:t>другим,</a:t>
            </a:r>
          </a:p>
          <a:p>
            <a:pPr marL="0" indent="0">
              <a:lnSpc>
                <a:spcPct val="110000"/>
              </a:lnSpc>
              <a:spcBef>
                <a:spcPts val="0"/>
              </a:spcBef>
              <a:spcAft>
                <a:spcPts val="0"/>
              </a:spcAft>
              <a:buNone/>
            </a:pPr>
            <a:r>
              <a:rPr lang="ru-RU" dirty="0" smtClean="0">
                <a:latin typeface="Times New Roman" pitchFamily="18" charset="0"/>
                <a:cs typeface="Times New Roman" pitchFamily="18" charset="0"/>
              </a:rPr>
              <a:t>- навыки </a:t>
            </a:r>
            <a:r>
              <a:rPr lang="ru-RU" dirty="0" smtClean="0">
                <a:latin typeface="Times New Roman" pitchFamily="18" charset="0"/>
                <a:cs typeface="Times New Roman" pitchFamily="18" charset="0"/>
              </a:rPr>
              <a:t>принятия решений</a:t>
            </a:r>
            <a:r>
              <a:rPr lang="ru-RU" dirty="0" smtClean="0">
                <a:latin typeface="Times New Roman" pitchFamily="18" charset="0"/>
                <a:cs typeface="Times New Roman" pitchFamily="18" charset="0"/>
              </a:rPr>
              <a:t>,</a:t>
            </a:r>
          </a:p>
          <a:p>
            <a:pPr marL="0" indent="0">
              <a:lnSpc>
                <a:spcPct val="110000"/>
              </a:lnSpc>
              <a:spcBef>
                <a:spcPts val="0"/>
              </a:spcBef>
              <a:spcAft>
                <a:spcPts val="0"/>
              </a:spcAft>
              <a:buNone/>
            </a:pPr>
            <a:r>
              <a:rPr lang="ru-RU" dirty="0" smtClean="0">
                <a:latin typeface="Times New Roman" pitchFamily="18" charset="0"/>
                <a:cs typeface="Times New Roman" pitchFamily="18" charset="0"/>
              </a:rPr>
              <a:t>- навыки </a:t>
            </a:r>
            <a:r>
              <a:rPr lang="ru-RU" dirty="0" smtClean="0">
                <a:latin typeface="Times New Roman" pitchFamily="18" charset="0"/>
                <a:cs typeface="Times New Roman" pitchFamily="18" charset="0"/>
              </a:rPr>
              <a:t>уверенного отстаивания своего </a:t>
            </a:r>
            <a:r>
              <a:rPr lang="ru-RU" dirty="0" smtClean="0">
                <a:latin typeface="Times New Roman" pitchFamily="18" charset="0"/>
                <a:cs typeface="Times New Roman" pitchFamily="18" charset="0"/>
              </a:rPr>
              <a:t>мнения,</a:t>
            </a:r>
          </a:p>
          <a:p>
            <a:pPr marL="0" indent="0">
              <a:lnSpc>
                <a:spcPct val="110000"/>
              </a:lnSpc>
              <a:spcBef>
                <a:spcPts val="0"/>
              </a:spcBef>
              <a:spcAft>
                <a:spcPts val="0"/>
              </a:spcAft>
              <a:buNone/>
            </a:pPr>
            <a:r>
              <a:rPr lang="ru-RU" dirty="0" smtClean="0">
                <a:latin typeface="Times New Roman" pitchFamily="18" charset="0"/>
                <a:cs typeface="Times New Roman" pitchFamily="18" charset="0"/>
              </a:rPr>
              <a:t>- умение </a:t>
            </a:r>
            <a:r>
              <a:rPr lang="ru-RU" dirty="0" smtClean="0">
                <a:latin typeface="Times New Roman" pitchFamily="18" charset="0"/>
                <a:cs typeface="Times New Roman" pitchFamily="18" charset="0"/>
              </a:rPr>
              <a:t>находить </a:t>
            </a:r>
            <a:r>
              <a:rPr lang="ru-RU" dirty="0" smtClean="0">
                <a:latin typeface="Times New Roman" pitchFamily="18" charset="0"/>
                <a:cs typeface="Times New Roman" pitchFamily="18" charset="0"/>
              </a:rPr>
              <a:t>друзей,</a:t>
            </a:r>
          </a:p>
          <a:p>
            <a:pPr marL="0" indent="0">
              <a:lnSpc>
                <a:spcPct val="110000"/>
              </a:lnSpc>
              <a:spcBef>
                <a:spcPts val="0"/>
              </a:spcBef>
              <a:spcAft>
                <a:spcPts val="0"/>
              </a:spcAft>
              <a:buNone/>
            </a:pPr>
            <a:r>
              <a:rPr lang="ru-RU" dirty="0" smtClean="0">
                <a:latin typeface="Times New Roman" pitchFamily="18" charset="0"/>
                <a:cs typeface="Times New Roman" pitchFamily="18" charset="0"/>
              </a:rPr>
              <a:t>- стремление </a:t>
            </a:r>
            <a:r>
              <a:rPr lang="ru-RU" dirty="0" smtClean="0">
                <a:latin typeface="Times New Roman" pitchFamily="18" charset="0"/>
                <a:cs typeface="Times New Roman" pitchFamily="18" charset="0"/>
              </a:rPr>
              <a:t>помогать людям.</a:t>
            </a:r>
          </a:p>
          <a:p>
            <a:pPr>
              <a:buNone/>
            </a:pPr>
            <a:endParaRPr lang="ru-RU" b="1" i="1" dirty="0" smtClean="0"/>
          </a:p>
          <a:p>
            <a:pPr marL="0" indent="182880" algn="ctr">
              <a:lnSpc>
                <a:spcPct val="120000"/>
              </a:lnSpc>
              <a:spcBef>
                <a:spcPts val="0"/>
              </a:spcBef>
              <a:spcAft>
                <a:spcPts val="0"/>
              </a:spcAft>
              <a:buNone/>
            </a:pPr>
            <a:endParaRPr lang="ru-RU" dirty="0" smtClean="0">
              <a:latin typeface="Times New Roman" pitchFamily="18" charset="0"/>
              <a:cs typeface="Times New Roman" pitchFamily="18" charset="0"/>
            </a:endParaRPr>
          </a:p>
          <a:p>
            <a:pPr marL="0" indent="182880">
              <a:lnSpc>
                <a:spcPct val="120000"/>
              </a:lnSpc>
              <a:spcBef>
                <a:spcPts val="0"/>
              </a:spcBef>
              <a:spcAft>
                <a:spcPts val="0"/>
              </a:spcAft>
              <a:buNone/>
            </a:pP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1196752"/>
            <a:ext cx="7848872" cy="3960440"/>
          </a:xfrm>
        </p:spPr>
        <p:txBody>
          <a:bodyPr>
            <a:normAutofit/>
          </a:bodyPr>
          <a:lstStyle/>
          <a:p>
            <a:pPr marL="45720" indent="0">
              <a:buNone/>
            </a:pPr>
            <a:r>
              <a:rPr lang="ru-RU" sz="3200" b="1" i="1" dirty="0" smtClean="0"/>
              <a:t>           </a:t>
            </a:r>
          </a:p>
          <a:p>
            <a:pPr marL="45720" indent="0">
              <a:buNone/>
            </a:pPr>
            <a:endParaRPr lang="ru-RU" sz="3200" b="1" i="1" dirty="0"/>
          </a:p>
          <a:p>
            <a:pPr marL="45720" indent="0">
              <a:buNone/>
            </a:pPr>
            <a:r>
              <a:rPr lang="ru-RU" sz="3300" dirty="0" smtClean="0"/>
              <a:t>    </a:t>
            </a:r>
            <a:endParaRPr lang="ru-RU" sz="3300" dirty="0" smtClean="0"/>
          </a:p>
          <a:p>
            <a:pPr marL="45720" indent="0">
              <a:buNone/>
            </a:pPr>
            <a:r>
              <a:rPr lang="ru-RU" sz="3200" dirty="0" smtClean="0"/>
              <a:t>    </a:t>
            </a:r>
            <a:endParaRPr lang="ru-RU" sz="3200" dirty="0"/>
          </a:p>
        </p:txBody>
      </p:sp>
      <p:sp>
        <p:nvSpPr>
          <p:cNvPr id="4" name="Прямоугольник 3"/>
          <p:cNvSpPr/>
          <p:nvPr/>
        </p:nvSpPr>
        <p:spPr>
          <a:xfrm>
            <a:off x="428596" y="857232"/>
            <a:ext cx="8286808" cy="4832092"/>
          </a:xfrm>
          <a:prstGeom prst="rect">
            <a:avLst/>
          </a:prstGeom>
        </p:spPr>
        <p:txBody>
          <a:bodyPr wrap="square">
            <a:spAutoFit/>
          </a:bodyPr>
          <a:lstStyle/>
          <a:p>
            <a:pPr algn="ctr">
              <a:defRPr/>
            </a:pPr>
            <a:r>
              <a:rPr lang="ru-RU" sz="2800" b="1" i="1" dirty="0" smtClean="0"/>
              <a:t>Здоровье</a:t>
            </a:r>
          </a:p>
          <a:p>
            <a:pPr algn="ctr">
              <a:buFontTx/>
              <a:buChar char="-"/>
              <a:defRPr/>
            </a:pPr>
            <a:r>
              <a:rPr lang="ru-RU" sz="2800" b="1" i="1" dirty="0" smtClean="0"/>
              <a:t>э</a:t>
            </a:r>
            <a:r>
              <a:rPr lang="ru-RU" sz="2800" b="1" i="1" dirty="0" smtClean="0"/>
              <a:t>то состояние </a:t>
            </a:r>
            <a:r>
              <a:rPr lang="ru-RU" sz="2800" b="1" i="1" dirty="0" smtClean="0"/>
              <a:t>полного физического, душевного и социального </a:t>
            </a:r>
            <a:r>
              <a:rPr lang="ru-RU" sz="2800" b="1" i="1" dirty="0" smtClean="0"/>
              <a:t>благополучия</a:t>
            </a:r>
            <a:r>
              <a:rPr lang="ru-RU" sz="2800" dirty="0" smtClean="0"/>
              <a:t>,</a:t>
            </a:r>
          </a:p>
          <a:p>
            <a:pPr algn="ctr">
              <a:defRPr/>
            </a:pPr>
            <a:r>
              <a:rPr lang="ru-RU" sz="2800" dirty="0" smtClean="0"/>
              <a:t>а </a:t>
            </a:r>
            <a:r>
              <a:rPr lang="ru-RU" sz="2800" dirty="0" smtClean="0"/>
              <a:t>не только отсутствие психических болезней</a:t>
            </a:r>
          </a:p>
          <a:p>
            <a:pPr algn="ctr">
              <a:defRPr/>
            </a:pPr>
            <a:r>
              <a:rPr lang="ru-RU" sz="2800" dirty="0" smtClean="0"/>
              <a:t>(ВОЗ – Всемирная организация </a:t>
            </a:r>
            <a:r>
              <a:rPr lang="ru-RU" sz="2800" dirty="0" smtClean="0"/>
              <a:t>здравоохранения)</a:t>
            </a:r>
            <a:endParaRPr lang="ru-RU" sz="2800" dirty="0" smtClean="0"/>
          </a:p>
          <a:p>
            <a:pPr algn="ctr">
              <a:defRPr/>
            </a:pPr>
            <a:endParaRPr lang="ru-RU" sz="2800" dirty="0" smtClean="0"/>
          </a:p>
          <a:p>
            <a:pPr algn="ctr">
              <a:defRPr/>
            </a:pPr>
            <a:endParaRPr lang="ru-RU" sz="2800" dirty="0" smtClean="0"/>
          </a:p>
          <a:p>
            <a:pPr algn="ctr">
              <a:defRPr/>
            </a:pPr>
            <a:endParaRPr lang="ru-RU" sz="2800" dirty="0" smtClean="0"/>
          </a:p>
          <a:p>
            <a:pPr>
              <a:defRPr/>
            </a:pPr>
            <a:r>
              <a:rPr lang="ru-RU" sz="2800" dirty="0" smtClean="0"/>
              <a:t>      </a:t>
            </a:r>
            <a:r>
              <a:rPr lang="ru-RU" sz="2800" dirty="0" smtClean="0"/>
              <a:t>Психическое                  Психологическое </a:t>
            </a:r>
          </a:p>
          <a:p>
            <a:pPr>
              <a:defRPr/>
            </a:pPr>
            <a:r>
              <a:rPr lang="ru-RU" sz="2800" dirty="0" smtClean="0"/>
              <a:t>        здоровье                           </a:t>
            </a:r>
            <a:r>
              <a:rPr lang="ru-RU" sz="2800" dirty="0" err="1" smtClean="0"/>
              <a:t>здоровье</a:t>
            </a:r>
            <a:r>
              <a:rPr lang="ru-RU" sz="2800" dirty="0" smtClean="0"/>
              <a:t>   </a:t>
            </a:r>
          </a:p>
        </p:txBody>
      </p:sp>
      <p:cxnSp>
        <p:nvCxnSpPr>
          <p:cNvPr id="5" name="Прямая со стрелкой 4"/>
          <p:cNvCxnSpPr/>
          <p:nvPr/>
        </p:nvCxnSpPr>
        <p:spPr>
          <a:xfrm rot="10800000" flipV="1">
            <a:off x="2357422" y="3786190"/>
            <a:ext cx="642942" cy="571504"/>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5857884" y="3786190"/>
            <a:ext cx="642942" cy="571504"/>
          </a:xfrm>
          <a:prstGeom prst="straightConnector1">
            <a:avLst/>
          </a:prstGeom>
          <a:ln w="349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276022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214282" y="214290"/>
            <a:ext cx="8786874" cy="6858048"/>
          </a:xfrm>
        </p:spPr>
        <p:txBody>
          <a:bodyPr>
            <a:noAutofit/>
          </a:bodyPr>
          <a:lstStyle/>
          <a:p>
            <a:pPr marL="0" indent="182880" algn="ctr">
              <a:spcBef>
                <a:spcPts val="0"/>
              </a:spcBef>
              <a:spcAft>
                <a:spcPts val="0"/>
              </a:spcAft>
              <a:buNone/>
            </a:pPr>
            <a:r>
              <a:rPr lang="ru-RU" sz="2400" b="1" i="1" dirty="0" smtClean="0">
                <a:latin typeface="Times New Roman" pitchFamily="18" charset="0"/>
                <a:cs typeface="Times New Roman" pitchFamily="18" charset="0"/>
              </a:rPr>
              <a:t>Воспитание жизнестойкости </a:t>
            </a:r>
            <a:r>
              <a:rPr lang="ru-RU" sz="2400" dirty="0" smtClean="0">
                <a:latin typeface="Times New Roman" pitchFamily="18" charset="0"/>
                <a:cs typeface="Times New Roman" pitchFamily="18" charset="0"/>
              </a:rPr>
              <a:t>в детях требует от родителей и учителей определенной системы </a:t>
            </a:r>
            <a:r>
              <a:rPr lang="ru-RU" sz="2400" dirty="0" smtClean="0">
                <a:latin typeface="Times New Roman" pitchFamily="18" charset="0"/>
                <a:cs typeface="Times New Roman" pitchFamily="18" charset="0"/>
              </a:rPr>
              <a:t>воспитания.</a:t>
            </a:r>
            <a:endParaRPr lang="ru-RU" sz="2400" dirty="0" smtClean="0">
              <a:latin typeface="Times New Roman" pitchFamily="18" charset="0"/>
              <a:cs typeface="Times New Roman" pitchFamily="18" charset="0"/>
            </a:endParaRPr>
          </a:p>
          <a:p>
            <a:pPr marL="0" indent="182880" algn="ctr">
              <a:spcBef>
                <a:spcPts val="0"/>
              </a:spcBef>
              <a:spcAft>
                <a:spcPts val="0"/>
              </a:spcAft>
              <a:buNone/>
            </a:pPr>
            <a:r>
              <a:rPr lang="ru-RU" sz="2400" b="1" dirty="0" smtClean="0">
                <a:latin typeface="Times New Roman" pitchFamily="18" charset="0"/>
                <a:cs typeface="Times New Roman" pitchFamily="18" charset="0"/>
              </a:rPr>
              <a:t>Рекомендации по развитию жизнестойкости </a:t>
            </a:r>
          </a:p>
          <a:p>
            <a:pPr marL="0" indent="182880" algn="ctr">
              <a:spcBef>
                <a:spcPts val="0"/>
              </a:spcBef>
              <a:spcAft>
                <a:spcPts val="0"/>
              </a:spcAft>
              <a:buNone/>
            </a:pPr>
            <a:r>
              <a:rPr lang="ru-RU" sz="2400" b="1" dirty="0" smtClean="0">
                <a:latin typeface="Times New Roman" pitchFamily="18" charset="0"/>
                <a:cs typeface="Times New Roman" pitchFamily="18" charset="0"/>
              </a:rPr>
              <a:t> у детей</a:t>
            </a:r>
          </a:p>
          <a:p>
            <a:pPr marL="0" indent="182880" algn="ctr">
              <a:lnSpc>
                <a:spcPct val="120000"/>
              </a:lnSpc>
              <a:spcBef>
                <a:spcPts val="0"/>
              </a:spcBef>
              <a:spcAft>
                <a:spcPts val="0"/>
              </a:spcAft>
              <a:buNone/>
            </a:pPr>
            <a:endParaRPr lang="ru-RU" sz="800" b="1"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Создавайте защищенную среду с ощущением постоянства, где </a:t>
            </a:r>
            <a:r>
              <a:rPr lang="ru-RU" dirty="0" smtClean="0">
                <a:latin typeface="Times New Roman" pitchFamily="18" charset="0"/>
                <a:cs typeface="Times New Roman" pitchFamily="18" charset="0"/>
              </a:rPr>
              <a:t>ребенок </a:t>
            </a:r>
            <a:r>
              <a:rPr lang="ru-RU" dirty="0" smtClean="0">
                <a:latin typeface="Times New Roman" pitchFamily="18" charset="0"/>
                <a:cs typeface="Times New Roman" pitchFamily="18" charset="0"/>
              </a:rPr>
              <a:t>не забыт, отсутствуют оскорбления и травмы</a:t>
            </a:r>
            <a:r>
              <a:rPr lang="ru-RU" dirty="0" smtClean="0">
                <a:latin typeface="Times New Roman" pitchFamily="18" charset="0"/>
                <a:cs typeface="Times New Roman" pitchFamily="18" charset="0"/>
              </a:rPr>
              <a:t>.</a:t>
            </a:r>
          </a:p>
          <a:p>
            <a:pPr marL="0" indent="0">
              <a:spcBef>
                <a:spcPts val="0"/>
              </a:spcBef>
              <a:spcAft>
                <a:spcPts val="0"/>
              </a:spcAft>
              <a:buNone/>
            </a:pPr>
            <a:endParaRPr lang="ru-RU" sz="1000"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Помогайте детям развивать самоуважение, интересы, навыки и увлечения</a:t>
            </a:r>
            <a:r>
              <a:rPr lang="ru-RU" dirty="0" smtClean="0">
                <a:latin typeface="Times New Roman" pitchFamily="18" charset="0"/>
                <a:cs typeface="Times New Roman" pitchFamily="18" charset="0"/>
              </a:rPr>
              <a:t>.</a:t>
            </a:r>
          </a:p>
          <a:p>
            <a:pPr marL="0" indent="0">
              <a:spcBef>
                <a:spcPts val="0"/>
              </a:spcBef>
              <a:spcAft>
                <a:spcPts val="0"/>
              </a:spcAft>
              <a:buFont typeface="Wingdings" pitchFamily="2" charset="2"/>
              <a:buChar char="ü"/>
            </a:pPr>
            <a:endParaRPr lang="ru-RU" sz="800"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Подчеркивайте значимость семьи, чувство гордости и родства. </a:t>
            </a:r>
            <a:endParaRPr lang="ru-RU"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endParaRPr lang="ru-RU" sz="800"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При </a:t>
            </a:r>
            <a:r>
              <a:rPr lang="ru-RU" dirty="0" smtClean="0">
                <a:latin typeface="Times New Roman" pitchFamily="18" charset="0"/>
                <a:cs typeface="Times New Roman" pitchFamily="18" charset="0"/>
              </a:rPr>
              <a:t>отсутствии семьи помогите развить чувство принадлежности, смысл существования</a:t>
            </a:r>
            <a:r>
              <a:rPr lang="ru-RU" dirty="0" smtClean="0">
                <a:latin typeface="Times New Roman" pitchFamily="18" charset="0"/>
                <a:cs typeface="Times New Roman" pitchFamily="18" charset="0"/>
              </a:rPr>
              <a:t>.</a:t>
            </a:r>
          </a:p>
          <a:p>
            <a:pPr marL="0" indent="0">
              <a:spcBef>
                <a:spcPts val="0"/>
              </a:spcBef>
              <a:spcAft>
                <a:spcPts val="0"/>
              </a:spcAft>
              <a:buFont typeface="Wingdings" pitchFamily="2" charset="2"/>
              <a:buChar char="ü"/>
            </a:pPr>
            <a:endParaRPr lang="ru-RU" sz="800"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Поощряйте самостоятельность, предоставляйте возможность выбора</a:t>
            </a:r>
            <a:r>
              <a:rPr lang="ru-RU" dirty="0" smtClean="0">
                <a:latin typeface="Times New Roman" pitchFamily="18" charset="0"/>
                <a:cs typeface="Times New Roman" pitchFamily="18" charset="0"/>
              </a:rPr>
              <a:t>.</a:t>
            </a:r>
          </a:p>
          <a:p>
            <a:pPr marL="0" indent="0">
              <a:spcBef>
                <a:spcPts val="0"/>
              </a:spcBef>
              <a:spcAft>
                <a:spcPts val="0"/>
              </a:spcAft>
              <a:buFont typeface="Wingdings" pitchFamily="2" charset="2"/>
              <a:buChar char="ü"/>
            </a:pPr>
            <a:endParaRPr lang="ru-RU" sz="800"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Будьте заботливы, но строги. Ясно формулируйте правила и требуйте их соблюдения.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714348" y="214290"/>
            <a:ext cx="8143932" cy="6858048"/>
          </a:xfrm>
        </p:spPr>
        <p:txBody>
          <a:bodyPr>
            <a:noAutofit/>
          </a:bodyPr>
          <a:lstStyle/>
          <a:p>
            <a:pPr marL="0" indent="182880" algn="ctr">
              <a:lnSpc>
                <a:spcPct val="120000"/>
              </a:lnSpc>
              <a:spcBef>
                <a:spcPts val="0"/>
              </a:spcBef>
              <a:spcAft>
                <a:spcPts val="0"/>
              </a:spcAft>
              <a:buNone/>
            </a:pPr>
            <a:r>
              <a:rPr lang="ru-RU" sz="2800" b="1" dirty="0" smtClean="0">
                <a:latin typeface="Times New Roman" pitchFamily="18" charset="0"/>
                <a:cs typeface="Times New Roman" pitchFamily="18" charset="0"/>
              </a:rPr>
              <a:t>Рекомендации по развитию жизнестойкости</a:t>
            </a:r>
          </a:p>
          <a:p>
            <a:pPr marL="0" indent="182880" algn="ctr">
              <a:lnSpc>
                <a:spcPct val="120000"/>
              </a:lnSpc>
              <a:spcBef>
                <a:spcPts val="0"/>
              </a:spcBef>
              <a:spcAft>
                <a:spcPts val="0"/>
              </a:spcAft>
              <a:buNone/>
            </a:pPr>
            <a:r>
              <a:rPr lang="ru-RU" sz="2800" b="1" dirty="0" smtClean="0">
                <a:latin typeface="Times New Roman" pitchFamily="18" charset="0"/>
                <a:cs typeface="Times New Roman" pitchFamily="18" charset="0"/>
              </a:rPr>
              <a:t> у детей</a:t>
            </a:r>
          </a:p>
          <a:p>
            <a:pPr marL="0" indent="182880" algn="ctr">
              <a:lnSpc>
                <a:spcPct val="120000"/>
              </a:lnSpc>
              <a:spcBef>
                <a:spcPts val="0"/>
              </a:spcBef>
              <a:spcAft>
                <a:spcPts val="0"/>
              </a:spcAft>
              <a:buNone/>
            </a:pPr>
            <a:endParaRPr lang="ru-RU" b="1"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Общайтесь, предоставляйте детям возможность открыто выражать свои </a:t>
            </a:r>
            <a:r>
              <a:rPr lang="ru-RU" dirty="0" smtClean="0">
                <a:latin typeface="Times New Roman" pitchFamily="18" charset="0"/>
                <a:cs typeface="Times New Roman" pitchFamily="18" charset="0"/>
              </a:rPr>
              <a:t>чувства: </a:t>
            </a:r>
            <a:r>
              <a:rPr lang="ru-RU" dirty="0" smtClean="0">
                <a:latin typeface="Times New Roman" pitchFamily="18" charset="0"/>
                <a:cs typeface="Times New Roman" pitchFamily="18" charset="0"/>
              </a:rPr>
              <a:t>будьте открыты и доброжелательны, учите понимать других, открыто выражайте озабоченность и недовольство, внимательно слушайте</a:t>
            </a:r>
            <a:r>
              <a:rPr lang="ru-RU" dirty="0" smtClean="0">
                <a:latin typeface="Times New Roman" pitchFamily="18" charset="0"/>
                <a:cs typeface="Times New Roman" pitchFamily="18" charset="0"/>
              </a:rPr>
              <a:t>.</a:t>
            </a:r>
          </a:p>
          <a:p>
            <a:pPr marL="0" indent="0">
              <a:spcBef>
                <a:spcPts val="0"/>
              </a:spcBef>
              <a:spcAft>
                <a:spcPts val="0"/>
              </a:spcAft>
              <a:buFont typeface="Wingdings" pitchFamily="2" charset="2"/>
              <a:buChar char="ü"/>
            </a:pPr>
            <a:endParaRPr lang="ru-RU"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Учите быстро и самостоятельно принимать решения. Часто трудности возникают не из-за самой проблемы, а из-за того, как ее пытаются разрешить. Учите детей быть инициативными, а не пассивно реагировать на ситуацию</a:t>
            </a:r>
            <a:r>
              <a:rPr lang="ru-RU" dirty="0" smtClean="0">
                <a:latin typeface="Times New Roman" pitchFamily="18" charset="0"/>
                <a:cs typeface="Times New Roman" pitchFamily="18" charset="0"/>
              </a:rPr>
              <a:t>.</a:t>
            </a:r>
          </a:p>
          <a:p>
            <a:pPr marL="0" indent="0">
              <a:spcBef>
                <a:spcPts val="0"/>
              </a:spcBef>
              <a:spcAft>
                <a:spcPts val="0"/>
              </a:spcAft>
              <a:buFont typeface="Wingdings" pitchFamily="2" charset="2"/>
              <a:buChar char="ü"/>
            </a:pPr>
            <a:endParaRPr lang="ru-RU"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Четко называйте проблему, подчеркивайте, что проблемы – это часть нормальной жизни. Вместе ищите выход. </a:t>
            </a:r>
          </a:p>
          <a:p>
            <a:pPr marL="0" indent="182880" algn="ctr">
              <a:lnSpc>
                <a:spcPct val="120000"/>
              </a:lnSpc>
              <a:spcBef>
                <a:spcPts val="0"/>
              </a:spcBef>
              <a:spcAft>
                <a:spcPts val="0"/>
              </a:spcAft>
              <a:buNone/>
            </a:pPr>
            <a:endParaRPr lang="ru-RU"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714348" y="214290"/>
            <a:ext cx="8143932" cy="6858048"/>
          </a:xfrm>
        </p:spPr>
        <p:txBody>
          <a:bodyPr>
            <a:noAutofit/>
          </a:bodyPr>
          <a:lstStyle/>
          <a:p>
            <a:pPr marL="0" indent="182880" algn="ctr">
              <a:lnSpc>
                <a:spcPct val="120000"/>
              </a:lnSpc>
              <a:spcBef>
                <a:spcPts val="0"/>
              </a:spcBef>
              <a:spcAft>
                <a:spcPts val="0"/>
              </a:spcAft>
              <a:buNone/>
            </a:pPr>
            <a:r>
              <a:rPr lang="ru-RU" sz="2800" b="1" dirty="0" smtClean="0">
                <a:latin typeface="Times New Roman" pitchFamily="18" charset="0"/>
                <a:cs typeface="Times New Roman" pitchFamily="18" charset="0"/>
              </a:rPr>
              <a:t>Рекомендации по развитию жизнестойкости</a:t>
            </a:r>
          </a:p>
          <a:p>
            <a:pPr marL="0" indent="182880" algn="ctr">
              <a:lnSpc>
                <a:spcPct val="120000"/>
              </a:lnSpc>
              <a:spcBef>
                <a:spcPts val="0"/>
              </a:spcBef>
              <a:spcAft>
                <a:spcPts val="0"/>
              </a:spcAft>
              <a:buNone/>
            </a:pPr>
            <a:r>
              <a:rPr lang="ru-RU" sz="2800" b="1" dirty="0" smtClean="0">
                <a:latin typeface="Times New Roman" pitchFamily="18" charset="0"/>
                <a:cs typeface="Times New Roman" pitchFamily="18" charset="0"/>
              </a:rPr>
              <a:t> у детей</a:t>
            </a:r>
          </a:p>
          <a:p>
            <a:pPr marL="0" indent="0" algn="ctr">
              <a:spcBef>
                <a:spcPts val="0"/>
              </a:spcBef>
              <a:spcAft>
                <a:spcPts val="0"/>
              </a:spcAft>
              <a:buFont typeface="Wingdings" pitchFamily="2" charset="2"/>
              <a:buChar char="ü"/>
            </a:pPr>
            <a:endParaRPr lang="ru-RU" b="1"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Стимулируйте и поддерживайте самоконтроль</a:t>
            </a:r>
            <a:r>
              <a:rPr lang="ru-RU" dirty="0" smtClean="0">
                <a:latin typeface="Times New Roman" pitchFamily="18" charset="0"/>
                <a:cs typeface="Times New Roman" pitchFamily="18" charset="0"/>
              </a:rPr>
              <a:t>, спокойствие, оптимизм, гибкость</a:t>
            </a:r>
            <a:r>
              <a:rPr lang="ru-RU" dirty="0" smtClean="0">
                <a:latin typeface="Times New Roman" pitchFamily="18" charset="0"/>
                <a:cs typeface="Times New Roman" pitchFamily="18" charset="0"/>
              </a:rPr>
              <a:t>.</a:t>
            </a:r>
          </a:p>
          <a:p>
            <a:pPr marL="0" indent="0">
              <a:spcBef>
                <a:spcPts val="0"/>
              </a:spcBef>
              <a:spcAft>
                <a:spcPts val="0"/>
              </a:spcAft>
              <a:buFont typeface="Wingdings" pitchFamily="2" charset="2"/>
              <a:buChar char="ü"/>
            </a:pPr>
            <a:endParaRPr lang="ru-RU"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Помогайте ребенку перестраивать негативные эмоции (гнев, грусть, страх) на позитивные. Позволяйте ему рассказывать о том, что его беспокоит</a:t>
            </a:r>
            <a:r>
              <a:rPr lang="ru-RU" dirty="0" smtClean="0">
                <a:latin typeface="Times New Roman" pitchFamily="18" charset="0"/>
                <a:cs typeface="Times New Roman" pitchFamily="18" charset="0"/>
              </a:rPr>
              <a:t>.</a:t>
            </a:r>
          </a:p>
          <a:p>
            <a:pPr marL="0" indent="0">
              <a:spcBef>
                <a:spcPts val="0"/>
              </a:spcBef>
              <a:spcAft>
                <a:spcPts val="0"/>
              </a:spcAft>
              <a:buFont typeface="Wingdings" pitchFamily="2" charset="2"/>
              <a:buChar char="ü"/>
            </a:pPr>
            <a:endParaRPr lang="ru-RU"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Обучайте детей, где и как они могут попросить помощи</a:t>
            </a:r>
            <a:r>
              <a:rPr lang="ru-RU" dirty="0" smtClean="0">
                <a:latin typeface="Times New Roman" pitchFamily="18" charset="0"/>
                <a:cs typeface="Times New Roman" pitchFamily="18" charset="0"/>
              </a:rPr>
              <a:t>.</a:t>
            </a:r>
          </a:p>
          <a:p>
            <a:pPr marL="0" indent="0">
              <a:spcBef>
                <a:spcPts val="0"/>
              </a:spcBef>
              <a:spcAft>
                <a:spcPts val="0"/>
              </a:spcAft>
              <a:buFont typeface="Wingdings" pitchFamily="2" charset="2"/>
              <a:buChar char="ü"/>
            </a:pPr>
            <a:endParaRPr lang="ru-RU" dirty="0" smtClean="0">
              <a:latin typeface="Times New Roman" pitchFamily="18" charset="0"/>
              <a:cs typeface="Times New Roman" pitchFamily="18" charset="0"/>
            </a:endParaRPr>
          </a:p>
          <a:p>
            <a:pPr marL="0" indent="0">
              <a:spcBef>
                <a:spcPts val="0"/>
              </a:spcBef>
              <a:spcAft>
                <a:spcPts val="0"/>
              </a:spcAft>
              <a:buFont typeface="Wingdings" pitchFamily="2" charset="2"/>
              <a:buChar char="ü"/>
            </a:pPr>
            <a:r>
              <a:rPr lang="ru-RU" dirty="0" smtClean="0">
                <a:latin typeface="Times New Roman" pitchFamily="18" charset="0"/>
                <a:cs typeface="Times New Roman" pitchFamily="18" charset="0"/>
              </a:rPr>
              <a:t>Внимательно следите за настроением и поведением детей, не пропускайте тревожных сигналов. Таким сигналом может быть внезапное изменение поведения, например, уход в себя, потеря интересов, отказ от обычного графика, снижение успеваемости и др.</a:t>
            </a:r>
          </a:p>
          <a:p>
            <a:pPr marL="0" indent="0" algn="ctr">
              <a:lnSpc>
                <a:spcPct val="120000"/>
              </a:lnSpc>
              <a:spcBef>
                <a:spcPts val="0"/>
              </a:spcBef>
              <a:spcAft>
                <a:spcPts val="0"/>
              </a:spcAft>
              <a:buFont typeface="Wingdings" pitchFamily="2" charset="2"/>
              <a:buChar char="ü"/>
            </a:pPr>
            <a:endParaRPr lang="ru-RU"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714348" y="2428868"/>
            <a:ext cx="7572428" cy="1991686"/>
          </a:xfrm>
        </p:spPr>
        <p:txBody>
          <a:bodyPr>
            <a:normAutofit/>
          </a:bodyPr>
          <a:lstStyle/>
          <a:p>
            <a:pPr algn="ctr">
              <a:buNone/>
            </a:pPr>
            <a:endParaRPr lang="ru-RU" sz="3600" b="1" i="1" dirty="0" smtClean="0">
              <a:solidFill>
                <a:schemeClr val="accent1"/>
              </a:solidFill>
            </a:endParaRPr>
          </a:p>
          <a:p>
            <a:pPr algn="ctr">
              <a:buNone/>
            </a:pPr>
            <a:endParaRPr lang="ru-RU" sz="3600" b="1" i="1" dirty="0" smtClean="0">
              <a:solidFill>
                <a:schemeClr val="accent1"/>
              </a:solidFill>
            </a:endParaRPr>
          </a:p>
        </p:txBody>
      </p:sp>
      <p:sp>
        <p:nvSpPr>
          <p:cNvPr id="4" name="Прямоугольник 3"/>
          <p:cNvSpPr/>
          <p:nvPr/>
        </p:nvSpPr>
        <p:spPr>
          <a:xfrm>
            <a:off x="714348" y="1000108"/>
            <a:ext cx="7858180" cy="4899803"/>
          </a:xfrm>
          <a:prstGeom prst="rect">
            <a:avLst/>
          </a:prstGeom>
        </p:spPr>
        <p:txBody>
          <a:bodyPr wrap="square">
            <a:spAutoFit/>
          </a:bodyPr>
          <a:lstStyle/>
          <a:p>
            <a:pPr>
              <a:lnSpc>
                <a:spcPct val="150000"/>
              </a:lnSpc>
            </a:pPr>
            <a:r>
              <a:rPr lang="ru-RU" sz="2200" dirty="0" smtClean="0">
                <a:latin typeface="Times New Roman" pitchFamily="18" charset="0"/>
                <a:cs typeface="Times New Roman" pitchFamily="18" charset="0"/>
              </a:rPr>
              <a:t>Есть люди, которые смогли познать секрет гармонии. </a:t>
            </a:r>
          </a:p>
          <a:p>
            <a:pPr>
              <a:lnSpc>
                <a:spcPct val="150000"/>
              </a:lnSpc>
            </a:pPr>
            <a:r>
              <a:rPr lang="ru-RU" sz="2200" dirty="0" smtClean="0">
                <a:latin typeface="Times New Roman" pitchFamily="18" charset="0"/>
                <a:cs typeface="Times New Roman" pitchFamily="18" charset="0"/>
              </a:rPr>
              <a:t>Они учатся видеть чудесную и неповторимую сущность в себе и других: относятся к другим людям </a:t>
            </a:r>
            <a:r>
              <a:rPr lang="ru-RU" sz="2200" smtClean="0">
                <a:latin typeface="Times New Roman" pitchFamily="18" charset="0"/>
                <a:cs typeface="Times New Roman" pitchFamily="18" charset="0"/>
              </a:rPr>
              <a:t>как </a:t>
            </a:r>
            <a:r>
              <a:rPr lang="ru-RU" sz="2200" smtClean="0">
                <a:latin typeface="Times New Roman" pitchFamily="18" charset="0"/>
                <a:cs typeface="Times New Roman" pitchFamily="18" charset="0"/>
              </a:rPr>
              <a:t>к равным</a:t>
            </a:r>
            <a:r>
              <a:rPr lang="ru-RU" sz="2200" dirty="0" smtClean="0">
                <a:latin typeface="Times New Roman" pitchFamily="18" charset="0"/>
                <a:cs typeface="Times New Roman" pitchFamily="18" charset="0"/>
              </a:rPr>
              <a:t>. </a:t>
            </a:r>
          </a:p>
          <a:p>
            <a:pPr>
              <a:lnSpc>
                <a:spcPct val="150000"/>
              </a:lnSpc>
            </a:pPr>
            <a:r>
              <a:rPr lang="ru-RU" sz="2200" dirty="0" smtClean="0">
                <a:latin typeface="Times New Roman" pitchFamily="18" charset="0"/>
                <a:cs typeface="Times New Roman" pitchFamily="18" charset="0"/>
              </a:rPr>
              <a:t>Особенности каждого человека их обогащают и радуют. </a:t>
            </a:r>
          </a:p>
          <a:p>
            <a:pPr>
              <a:lnSpc>
                <a:spcPct val="150000"/>
              </a:lnSpc>
            </a:pPr>
            <a:r>
              <a:rPr lang="ru-RU" sz="2200" dirty="0" smtClean="0">
                <a:latin typeface="Times New Roman" pitchFamily="18" charset="0"/>
                <a:cs typeface="Times New Roman" pitchFamily="18" charset="0"/>
              </a:rPr>
              <a:t>Они верят в свою способность расти и изменяться, учась у других, умеют быть искренними и честными. </a:t>
            </a:r>
          </a:p>
          <a:p>
            <a:pPr>
              <a:lnSpc>
                <a:spcPct val="150000"/>
              </a:lnSpc>
            </a:pPr>
            <a:r>
              <a:rPr lang="ru-RU" sz="2200" dirty="0" smtClean="0">
                <a:latin typeface="Times New Roman" pitchFamily="18" charset="0"/>
                <a:cs typeface="Times New Roman" pitchFamily="18" charset="0"/>
              </a:rPr>
              <a:t>Они жизнерадостны и могут посмеяться над собой, способны помочь постичь смысл жизни другим людям</a:t>
            </a:r>
            <a:r>
              <a:rPr lang="ru-RU" sz="2200" dirty="0" smtClean="0">
                <a:latin typeface="Times New Roman" pitchFamily="18" charset="0"/>
                <a:cs typeface="Times New Roman" pitchFamily="18" charset="0"/>
              </a:rPr>
              <a:t>.</a:t>
            </a:r>
          </a:p>
          <a:p>
            <a:pPr>
              <a:lnSpc>
                <a:spcPct val="110000"/>
              </a:lnSpc>
            </a:pPr>
            <a:endParaRPr lang="ru-RU" sz="2200" dirty="0" smtClean="0">
              <a:latin typeface="Times New Roman" pitchFamily="18" charset="0"/>
              <a:cs typeface="Times New Roman" pitchFamily="18" charset="0"/>
            </a:endParaRPr>
          </a:p>
          <a:p>
            <a:pPr algn="r">
              <a:lnSpc>
                <a:spcPct val="110000"/>
              </a:lnSpc>
              <a:buFontTx/>
              <a:buNone/>
            </a:pPr>
            <a:r>
              <a:rPr lang="ru-RU" sz="2200" i="1" dirty="0" err="1" smtClean="0">
                <a:latin typeface="Times New Roman" pitchFamily="18" charset="0"/>
                <a:cs typeface="Times New Roman" pitchFamily="18" charset="0"/>
              </a:rPr>
              <a:t>Вирджиния</a:t>
            </a:r>
            <a:r>
              <a:rPr lang="ru-RU" sz="2200" i="1" dirty="0" smtClean="0">
                <a:latin typeface="Times New Roman" pitchFamily="18" charset="0"/>
                <a:cs typeface="Times New Roman" pitchFamily="18" charset="0"/>
              </a:rPr>
              <a:t> Сатир</a:t>
            </a:r>
            <a:endParaRPr lang="ru-RU" sz="22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714348" y="2428868"/>
            <a:ext cx="7572428" cy="1991686"/>
          </a:xfrm>
        </p:spPr>
        <p:txBody>
          <a:bodyPr>
            <a:normAutofit fontScale="92500"/>
          </a:bodyPr>
          <a:lstStyle/>
          <a:p>
            <a:pPr algn="ctr">
              <a:buNone/>
            </a:pPr>
            <a:r>
              <a:rPr lang="ru-RU" sz="3600" b="1" i="1" dirty="0" err="1" smtClean="0">
                <a:latin typeface="Times New Roman" pitchFamily="18" charset="0"/>
                <a:cs typeface="Times New Roman" pitchFamily="18" charset="0"/>
              </a:rPr>
              <a:t>Родительство</a:t>
            </a:r>
            <a:r>
              <a:rPr lang="ru-RU" sz="3600" b="1" i="1" dirty="0" smtClean="0">
                <a:latin typeface="Times New Roman" pitchFamily="18" charset="0"/>
                <a:cs typeface="Times New Roman" pitchFamily="18" charset="0"/>
              </a:rPr>
              <a:t> – вот сила,</a:t>
            </a:r>
          </a:p>
          <a:p>
            <a:pPr algn="ctr">
              <a:buFontTx/>
              <a:buNone/>
            </a:pPr>
            <a:r>
              <a:rPr lang="ru-RU" sz="3600" b="1" i="1" dirty="0" smtClean="0">
                <a:latin typeface="Times New Roman" pitchFamily="18" charset="0"/>
                <a:cs typeface="Times New Roman" pitchFamily="18" charset="0"/>
              </a:rPr>
              <a:t>которая сделает ребенка счастливым.</a:t>
            </a:r>
          </a:p>
          <a:p>
            <a:pPr algn="r">
              <a:buFontTx/>
              <a:buNone/>
            </a:pPr>
            <a:r>
              <a:rPr lang="ru-RU" sz="3600" i="1" dirty="0" smtClean="0">
                <a:latin typeface="Times New Roman" pitchFamily="18" charset="0"/>
                <a:cs typeface="Times New Roman" pitchFamily="18" charset="0"/>
              </a:rPr>
              <a:t>А.С. Макаренко</a:t>
            </a:r>
          </a:p>
          <a:p>
            <a:pPr algn="ctr">
              <a:buNone/>
            </a:pPr>
            <a:endParaRPr lang="ru-RU" sz="3600" b="1" i="1" dirty="0" smtClean="0">
              <a:solidFill>
                <a:schemeClr val="accent1"/>
              </a:solidFill>
            </a:endParaRPr>
          </a:p>
          <a:p>
            <a:pPr algn="ctr">
              <a:buNone/>
            </a:pPr>
            <a:endParaRPr lang="ru-RU" sz="3600" b="1" i="1" dirty="0" smtClean="0">
              <a:solidFill>
                <a:schemeClr val="accent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142976" y="2428868"/>
            <a:ext cx="6400800" cy="1991686"/>
          </a:xfrm>
        </p:spPr>
        <p:txBody>
          <a:bodyPr>
            <a:normAutofit/>
          </a:bodyPr>
          <a:lstStyle/>
          <a:p>
            <a:pPr algn="ctr">
              <a:buNone/>
            </a:pPr>
            <a:endParaRPr lang="ru-RU" sz="3600" b="1" i="1" dirty="0" smtClean="0">
              <a:solidFill>
                <a:schemeClr val="accent1"/>
              </a:solidFill>
            </a:endParaRPr>
          </a:p>
          <a:p>
            <a:pPr algn="ctr">
              <a:buNone/>
            </a:pPr>
            <a:r>
              <a:rPr lang="ru-RU" sz="3600" b="1" i="1" dirty="0" smtClean="0">
                <a:solidFill>
                  <a:schemeClr val="tx1"/>
                </a:solidFill>
              </a:rPr>
              <a:t>Спасибо </a:t>
            </a:r>
            <a:r>
              <a:rPr lang="ru-RU" sz="3600" b="1" i="1" dirty="0" smtClean="0">
                <a:solidFill>
                  <a:schemeClr val="tx1"/>
                </a:solidFill>
              </a:rPr>
              <a:t>за внимание!</a:t>
            </a:r>
            <a:endParaRPr lang="ru-RU" sz="3600" b="1" i="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71472" y="1500174"/>
            <a:ext cx="7848872" cy="3960440"/>
          </a:xfrm>
        </p:spPr>
        <p:txBody>
          <a:bodyPr>
            <a:normAutofit/>
          </a:bodyPr>
          <a:lstStyle/>
          <a:p>
            <a:pPr marL="45720" indent="0">
              <a:buNone/>
            </a:pPr>
            <a:r>
              <a:rPr lang="ru-RU" sz="3200" b="1" i="1" dirty="0" smtClean="0"/>
              <a:t>           </a:t>
            </a:r>
          </a:p>
          <a:p>
            <a:pPr marL="45720" indent="0">
              <a:buNone/>
            </a:pPr>
            <a:endParaRPr lang="ru-RU" sz="3200" b="1" i="1" dirty="0"/>
          </a:p>
          <a:p>
            <a:pPr marL="45720" indent="0">
              <a:buNone/>
            </a:pPr>
            <a:r>
              <a:rPr lang="ru-RU" sz="3300" dirty="0" smtClean="0"/>
              <a:t>    </a:t>
            </a:r>
            <a:endParaRPr lang="ru-RU" sz="3300" dirty="0" smtClean="0"/>
          </a:p>
          <a:p>
            <a:pPr marL="45720" indent="0">
              <a:buNone/>
            </a:pPr>
            <a:r>
              <a:rPr lang="ru-RU" sz="3200" dirty="0" smtClean="0"/>
              <a:t>    </a:t>
            </a:r>
            <a:endParaRPr lang="ru-RU" sz="3200" dirty="0"/>
          </a:p>
        </p:txBody>
      </p:sp>
      <p:sp>
        <p:nvSpPr>
          <p:cNvPr id="4" name="Прямоугольник 3"/>
          <p:cNvSpPr/>
          <p:nvPr/>
        </p:nvSpPr>
        <p:spPr>
          <a:xfrm>
            <a:off x="714348" y="1071546"/>
            <a:ext cx="7858180" cy="523220"/>
          </a:xfrm>
          <a:prstGeom prst="rect">
            <a:avLst/>
          </a:prstGeom>
        </p:spPr>
        <p:txBody>
          <a:bodyPr wrap="square">
            <a:spAutoFit/>
          </a:bodyPr>
          <a:lstStyle/>
          <a:p>
            <a:pPr algn="ctr">
              <a:defRPr/>
            </a:pPr>
            <a:endParaRPr lang="ru-RU" sz="2800" dirty="0" smtClean="0"/>
          </a:p>
        </p:txBody>
      </p:sp>
      <p:sp>
        <p:nvSpPr>
          <p:cNvPr id="5" name="Прямоугольник 4"/>
          <p:cNvSpPr/>
          <p:nvPr/>
        </p:nvSpPr>
        <p:spPr>
          <a:xfrm>
            <a:off x="285720" y="1071546"/>
            <a:ext cx="8643998" cy="3970318"/>
          </a:xfrm>
          <a:prstGeom prst="rect">
            <a:avLst/>
          </a:prstGeom>
        </p:spPr>
        <p:txBody>
          <a:bodyPr wrap="square">
            <a:spAutoFit/>
          </a:bodyPr>
          <a:lstStyle/>
          <a:p>
            <a:pPr algn="ctr">
              <a:buNone/>
            </a:pPr>
            <a:r>
              <a:rPr lang="ru-RU" sz="2800" b="1" dirty="0" smtClean="0"/>
              <a:t>Психическое здоровье</a:t>
            </a:r>
            <a:r>
              <a:rPr lang="ru-RU" sz="2800" dirty="0" smtClean="0"/>
              <a:t> </a:t>
            </a:r>
            <a:endParaRPr lang="ru-RU" sz="2800" dirty="0" smtClean="0"/>
          </a:p>
          <a:p>
            <a:pPr algn="ctr">
              <a:buNone/>
            </a:pPr>
            <a:endParaRPr lang="ru-RU" sz="2800" dirty="0" smtClean="0"/>
          </a:p>
          <a:p>
            <a:pPr indent="450000" algn="just">
              <a:buNone/>
            </a:pPr>
            <a:r>
              <a:rPr lang="ru-RU" sz="2800" dirty="0" smtClean="0"/>
              <a:t>– это такое состояние психики, которое характеризуется согласованностью и цельностью всех психических функций организма, </a:t>
            </a:r>
            <a:r>
              <a:rPr lang="ru-RU" sz="2800" dirty="0" smtClean="0"/>
              <a:t>обеспечивающих чувство </a:t>
            </a:r>
            <a:r>
              <a:rPr lang="ru-RU" sz="2800" dirty="0" smtClean="0"/>
              <a:t>субъективной психической </a:t>
            </a:r>
            <a:r>
              <a:rPr lang="ru-RU" sz="2800" dirty="0" smtClean="0"/>
              <a:t>комфортности, способность </a:t>
            </a:r>
            <a:r>
              <a:rPr lang="ru-RU" sz="2800" dirty="0" smtClean="0"/>
              <a:t>к целенаправленной осмысленной деятельности</a:t>
            </a:r>
            <a:r>
              <a:rPr lang="ru-RU" sz="2800" dirty="0" smtClean="0"/>
              <a:t>, адекватные </a:t>
            </a:r>
            <a:r>
              <a:rPr lang="ru-RU" sz="2800" dirty="0" smtClean="0"/>
              <a:t>формы поведения.</a:t>
            </a:r>
            <a:endParaRPr lang="ru-RU" sz="2800" dirty="0" smtClean="0"/>
          </a:p>
        </p:txBody>
      </p:sp>
    </p:spTree>
    <p:extLst>
      <p:ext uri="{BB962C8B-B14F-4D97-AF65-F5344CB8AC3E}">
        <p14:creationId xmlns="" xmlns:p14="http://schemas.microsoft.com/office/powerpoint/2010/main" val="4276022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71472" y="1500174"/>
            <a:ext cx="7848872" cy="3960440"/>
          </a:xfrm>
        </p:spPr>
        <p:txBody>
          <a:bodyPr>
            <a:normAutofit/>
          </a:bodyPr>
          <a:lstStyle/>
          <a:p>
            <a:pPr marL="45720" indent="0">
              <a:buNone/>
            </a:pPr>
            <a:r>
              <a:rPr lang="ru-RU" sz="3200" b="1" i="1" dirty="0" smtClean="0"/>
              <a:t>           </a:t>
            </a:r>
          </a:p>
          <a:p>
            <a:pPr marL="45720" indent="0">
              <a:buNone/>
            </a:pPr>
            <a:endParaRPr lang="ru-RU" sz="3200" b="1" i="1" dirty="0"/>
          </a:p>
          <a:p>
            <a:pPr marL="45720" indent="0">
              <a:buNone/>
            </a:pPr>
            <a:r>
              <a:rPr lang="ru-RU" sz="3300" dirty="0" smtClean="0"/>
              <a:t>    </a:t>
            </a:r>
            <a:endParaRPr lang="ru-RU" sz="3300" dirty="0" smtClean="0"/>
          </a:p>
          <a:p>
            <a:pPr marL="45720" indent="0">
              <a:buNone/>
            </a:pPr>
            <a:r>
              <a:rPr lang="ru-RU" sz="3200" dirty="0" smtClean="0"/>
              <a:t>    </a:t>
            </a:r>
            <a:endParaRPr lang="ru-RU" sz="3200" dirty="0"/>
          </a:p>
        </p:txBody>
      </p:sp>
      <p:sp>
        <p:nvSpPr>
          <p:cNvPr id="4" name="Прямоугольник 3"/>
          <p:cNvSpPr/>
          <p:nvPr/>
        </p:nvSpPr>
        <p:spPr>
          <a:xfrm>
            <a:off x="714348" y="1071546"/>
            <a:ext cx="7858180" cy="523220"/>
          </a:xfrm>
          <a:prstGeom prst="rect">
            <a:avLst/>
          </a:prstGeom>
        </p:spPr>
        <p:txBody>
          <a:bodyPr wrap="square">
            <a:spAutoFit/>
          </a:bodyPr>
          <a:lstStyle/>
          <a:p>
            <a:pPr algn="ctr">
              <a:defRPr/>
            </a:pPr>
            <a:endParaRPr lang="ru-RU" sz="2800" dirty="0" smtClean="0"/>
          </a:p>
        </p:txBody>
      </p:sp>
      <p:sp>
        <p:nvSpPr>
          <p:cNvPr id="5" name="Прямоугольник 4"/>
          <p:cNvSpPr/>
          <p:nvPr/>
        </p:nvSpPr>
        <p:spPr>
          <a:xfrm>
            <a:off x="285720" y="1357298"/>
            <a:ext cx="8643998" cy="3539430"/>
          </a:xfrm>
          <a:prstGeom prst="rect">
            <a:avLst/>
          </a:prstGeom>
        </p:spPr>
        <p:txBody>
          <a:bodyPr wrap="square">
            <a:spAutoFit/>
          </a:bodyPr>
          <a:lstStyle/>
          <a:p>
            <a:pPr algn="ctr">
              <a:buNone/>
            </a:pPr>
            <a:r>
              <a:rPr lang="ru-RU" sz="2800" b="1" dirty="0" smtClean="0"/>
              <a:t>Психологическое здоровье</a:t>
            </a:r>
          </a:p>
          <a:p>
            <a:pPr algn="ctr">
              <a:buNone/>
            </a:pPr>
            <a:endParaRPr lang="ru-RU" sz="2800" b="1" dirty="0" smtClean="0"/>
          </a:p>
          <a:p>
            <a:pPr algn="ctr">
              <a:buNone/>
            </a:pPr>
            <a:r>
              <a:rPr lang="ru-RU" sz="2800" dirty="0" smtClean="0"/>
              <a:t>– это состояние душевного благополучия, </a:t>
            </a:r>
            <a:r>
              <a:rPr lang="ru-RU" sz="2800" dirty="0" smtClean="0"/>
              <a:t>характеризуется отсутствием </a:t>
            </a:r>
            <a:r>
              <a:rPr lang="ru-RU" sz="2800" dirty="0" smtClean="0"/>
              <a:t>болезненных психических проявлений</a:t>
            </a:r>
            <a:r>
              <a:rPr lang="ru-RU" sz="2800" dirty="0" smtClean="0"/>
              <a:t>, обеспечивает </a:t>
            </a:r>
            <a:r>
              <a:rPr lang="ru-RU" sz="2800" dirty="0" smtClean="0"/>
              <a:t>адекватную условиям окружающей деятельности регуляцию поведения, деятельности.</a:t>
            </a:r>
          </a:p>
          <a:p>
            <a:pPr algn="ctr">
              <a:buNone/>
            </a:pPr>
            <a:endParaRPr lang="ru-RU" sz="2800" dirty="0" smtClean="0"/>
          </a:p>
        </p:txBody>
      </p:sp>
    </p:spTree>
    <p:extLst>
      <p:ext uri="{BB962C8B-B14F-4D97-AF65-F5344CB8AC3E}">
        <p14:creationId xmlns="" xmlns:p14="http://schemas.microsoft.com/office/powerpoint/2010/main" val="42760228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28596" y="285728"/>
            <a:ext cx="8143932" cy="5857916"/>
          </a:xfrm>
        </p:spPr>
        <p:txBody>
          <a:bodyPr>
            <a:normAutofit fontScale="92500" lnSpcReduction="10000"/>
          </a:bodyPr>
          <a:lstStyle/>
          <a:p>
            <a:pPr algn="ctr">
              <a:buNone/>
            </a:pPr>
            <a:r>
              <a:rPr lang="ru-RU" sz="3300" b="1" dirty="0" smtClean="0">
                <a:latin typeface="Times New Roman" pitchFamily="18" charset="0"/>
                <a:cs typeface="Times New Roman" pitchFamily="18" charset="0"/>
              </a:rPr>
              <a:t>Компоненты психологического здоровья.</a:t>
            </a:r>
            <a:endParaRPr lang="ru-RU" sz="3300" dirty="0" smtClean="0">
              <a:latin typeface="Times New Roman" pitchFamily="18" charset="0"/>
              <a:cs typeface="Times New Roman" pitchFamily="18" charset="0"/>
            </a:endParaRPr>
          </a:p>
          <a:p>
            <a:pPr>
              <a:buNone/>
            </a:pPr>
            <a:r>
              <a:rPr lang="ru-RU" sz="3300" dirty="0" smtClean="0">
                <a:latin typeface="Times New Roman" pitchFamily="18" charset="0"/>
                <a:cs typeface="Times New Roman" pitchFamily="18" charset="0"/>
              </a:rPr>
              <a:t> </a:t>
            </a:r>
          </a:p>
          <a:p>
            <a:pPr marL="0" indent="182880" algn="just">
              <a:lnSpc>
                <a:spcPct val="110000"/>
              </a:lnSpc>
              <a:spcBef>
                <a:spcPts val="0"/>
              </a:spcBef>
              <a:spcAft>
                <a:spcPts val="0"/>
              </a:spcAft>
              <a:buNone/>
            </a:pPr>
            <a:r>
              <a:rPr lang="ru-RU" sz="2400" b="1" dirty="0" smtClean="0">
                <a:latin typeface="Times New Roman" pitchFamily="18" charset="0"/>
                <a:cs typeface="Times New Roman" pitchFamily="18" charset="0"/>
              </a:rPr>
              <a:t>1.</a:t>
            </a:r>
            <a:r>
              <a:rPr lang="ru-RU" sz="2400"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Самосознание, образ «Я»</a:t>
            </a:r>
            <a:r>
              <a:rPr lang="ru-RU" sz="2400" dirty="0" smtClean="0">
                <a:latin typeface="Times New Roman" pitchFamily="18" charset="0"/>
                <a:cs typeface="Times New Roman" pitchFamily="18" charset="0"/>
              </a:rPr>
              <a:t>, адекватные полу и возрасту, определяются развитием самостоятельности, </a:t>
            </a:r>
            <a:r>
              <a:rPr lang="ru-RU" sz="2400" dirty="0" err="1" smtClean="0">
                <a:latin typeface="Times New Roman" pitchFamily="18" charset="0"/>
                <a:cs typeface="Times New Roman" pitchFamily="18" charset="0"/>
              </a:rPr>
              <a:t>креативности</a:t>
            </a:r>
            <a:r>
              <a:rPr lang="ru-RU" sz="2400" dirty="0" smtClean="0">
                <a:latin typeface="Times New Roman" pitchFamily="18" charset="0"/>
                <a:cs typeface="Times New Roman" pitchFamily="18" charset="0"/>
              </a:rPr>
              <a:t>, произвольности и т.д.</a:t>
            </a:r>
          </a:p>
          <a:p>
            <a:pPr marL="0" indent="182880" algn="just">
              <a:lnSpc>
                <a:spcPct val="110000"/>
              </a:lnSpc>
              <a:spcBef>
                <a:spcPts val="0"/>
              </a:spcBef>
              <a:spcAft>
                <a:spcPts val="0"/>
              </a:spcAft>
              <a:buNone/>
            </a:pPr>
            <a:r>
              <a:rPr lang="ru-RU" sz="2400" b="1" i="1" dirty="0" smtClean="0">
                <a:latin typeface="Times New Roman" pitchFamily="18" charset="0"/>
                <a:cs typeface="Times New Roman" pitchFamily="18" charset="0"/>
              </a:rPr>
              <a:t>  Позитивное </a:t>
            </a:r>
            <a:r>
              <a:rPr lang="ru-RU" sz="2400" b="1" i="1" dirty="0" err="1" smtClean="0">
                <a:latin typeface="Times New Roman" pitchFamily="18" charset="0"/>
                <a:cs typeface="Times New Roman" pitchFamily="18" charset="0"/>
              </a:rPr>
              <a:t>самоотношение</a:t>
            </a:r>
            <a:r>
              <a:rPr lang="ru-RU" sz="2400" dirty="0" smtClean="0">
                <a:latin typeface="Times New Roman" pitchFamily="18" charset="0"/>
                <a:cs typeface="Times New Roman" pitchFamily="18" charset="0"/>
              </a:rPr>
              <a:t>, соответствующая возрасту, близкая к адекватной </a:t>
            </a:r>
            <a:r>
              <a:rPr lang="ru-RU" sz="2400" b="1" i="1" dirty="0" smtClean="0">
                <a:latin typeface="Times New Roman" pitchFamily="18" charset="0"/>
                <a:cs typeface="Times New Roman" pitchFamily="18" charset="0"/>
              </a:rPr>
              <a:t>самооценка </a:t>
            </a:r>
            <a:r>
              <a:rPr lang="ru-RU" sz="2400" dirty="0" smtClean="0">
                <a:latin typeface="Times New Roman" pitchFamily="18" charset="0"/>
                <a:cs typeface="Times New Roman" pitchFamily="18" charset="0"/>
              </a:rPr>
              <a:t>определяют активность личности, отношение к другим людям.</a:t>
            </a:r>
          </a:p>
          <a:p>
            <a:pPr marL="0" indent="182880" algn="just">
              <a:lnSpc>
                <a:spcPct val="110000"/>
              </a:lnSpc>
              <a:spcBef>
                <a:spcPts val="0"/>
              </a:spcBef>
              <a:spcAft>
                <a:spcPts val="0"/>
              </a:spcAft>
              <a:buNone/>
            </a:pPr>
            <a:r>
              <a:rPr lang="ru-RU" sz="2400" b="1" dirty="0" smtClean="0">
                <a:latin typeface="Times New Roman" pitchFamily="18" charset="0"/>
                <a:cs typeface="Times New Roman" pitchFamily="18" charset="0"/>
              </a:rPr>
              <a:t>2.</a:t>
            </a:r>
            <a:r>
              <a:rPr lang="ru-RU" sz="2400"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Успешная социальная адаптация</a:t>
            </a:r>
            <a:r>
              <a:rPr lang="ru-RU" sz="2400" dirty="0" smtClean="0">
                <a:latin typeface="Times New Roman" pitchFamily="18" charset="0"/>
                <a:cs typeface="Times New Roman" pitchFamily="18" charset="0"/>
              </a:rPr>
              <a:t> - процесс активного приспособления к условиям новой социальной среды. Связан с умением владеть навыками общения со сверстниками, умением вместе работать.</a:t>
            </a:r>
          </a:p>
          <a:p>
            <a:pPr marL="0" indent="182880" algn="just">
              <a:lnSpc>
                <a:spcPct val="110000"/>
              </a:lnSpc>
              <a:spcBef>
                <a:spcPts val="0"/>
              </a:spcBef>
              <a:spcAft>
                <a:spcPts val="0"/>
              </a:spcAft>
              <a:buNone/>
            </a:pPr>
            <a:r>
              <a:rPr lang="ru-RU" sz="2400" b="1" dirty="0" smtClean="0">
                <a:latin typeface="Times New Roman" pitchFamily="18" charset="0"/>
                <a:cs typeface="Times New Roman" pitchFamily="18" charset="0"/>
              </a:rPr>
              <a:t>3.</a:t>
            </a:r>
            <a:r>
              <a:rPr lang="ru-RU" sz="2400"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Внутренний локус контроля</a:t>
            </a:r>
            <a:r>
              <a:rPr lang="ru-RU" sz="2400" dirty="0" smtClean="0">
                <a:latin typeface="Times New Roman" pitchFamily="18" charset="0"/>
                <a:cs typeface="Times New Roman" pitchFamily="18" charset="0"/>
              </a:rPr>
              <a:t> – принятие личной ответственности за свои поступки, здоровье, деятельность (труд, учеба), жизнь. Личная ответственность связана с волевыми усилиями, самостоятельностью.</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28596" y="285728"/>
            <a:ext cx="8143932" cy="6572272"/>
          </a:xfrm>
        </p:spPr>
        <p:txBody>
          <a:bodyPr>
            <a:normAutofit fontScale="70000" lnSpcReduction="20000"/>
          </a:bodyPr>
          <a:lstStyle/>
          <a:p>
            <a:pPr algn="ctr">
              <a:buNone/>
            </a:pPr>
            <a:r>
              <a:rPr lang="ru-RU" sz="4000" b="1" dirty="0" smtClean="0">
                <a:latin typeface="Times New Roman" pitchFamily="18" charset="0"/>
                <a:cs typeface="Times New Roman" pitchFamily="18" charset="0"/>
              </a:rPr>
              <a:t>Компоненты психологического здоровья.</a:t>
            </a:r>
            <a:endParaRPr lang="ru-RU" sz="4000" dirty="0" smtClean="0">
              <a:latin typeface="Times New Roman" pitchFamily="18" charset="0"/>
              <a:cs typeface="Times New Roman" pitchFamily="18" charset="0"/>
            </a:endParaRPr>
          </a:p>
          <a:p>
            <a:pPr>
              <a:buNone/>
            </a:pPr>
            <a:r>
              <a:rPr lang="ru-RU" sz="3300" dirty="0" smtClean="0">
                <a:latin typeface="Times New Roman" pitchFamily="18" charset="0"/>
                <a:cs typeface="Times New Roman" pitchFamily="18" charset="0"/>
              </a:rPr>
              <a:t> </a:t>
            </a:r>
            <a:endParaRPr lang="ru-RU" sz="2600" dirty="0" smtClean="0">
              <a:latin typeface="Times New Roman" pitchFamily="18" charset="0"/>
              <a:cs typeface="Times New Roman" pitchFamily="18" charset="0"/>
            </a:endParaRPr>
          </a:p>
          <a:p>
            <a:pPr marL="0" indent="457200" algn="just">
              <a:lnSpc>
                <a:spcPct val="120000"/>
              </a:lnSpc>
              <a:spcBef>
                <a:spcPts val="0"/>
              </a:spcBef>
              <a:spcAft>
                <a:spcPts val="0"/>
              </a:spcAft>
              <a:buNone/>
            </a:pPr>
            <a:r>
              <a:rPr lang="ru-RU" sz="3100" dirty="0" smtClean="0">
                <a:latin typeface="Times New Roman" pitchFamily="18" charset="0"/>
                <a:cs typeface="Times New Roman" pitchFamily="18" charset="0"/>
              </a:rPr>
              <a:t>4</a:t>
            </a:r>
            <a:r>
              <a:rPr lang="ru-RU" sz="3100" dirty="0" smtClean="0">
                <a:latin typeface="Times New Roman" pitchFamily="18" charset="0"/>
                <a:cs typeface="Times New Roman" pitchFamily="18" charset="0"/>
              </a:rPr>
              <a:t>. </a:t>
            </a:r>
            <a:r>
              <a:rPr lang="ru-RU" sz="3100" b="1" i="1" dirty="0" smtClean="0">
                <a:latin typeface="Times New Roman" pitchFamily="18" charset="0"/>
                <a:cs typeface="Times New Roman" pitchFamily="18" charset="0"/>
              </a:rPr>
              <a:t>Психическая </a:t>
            </a:r>
            <a:r>
              <a:rPr lang="ru-RU" sz="3100" b="1" i="1" dirty="0" err="1" smtClean="0">
                <a:latin typeface="Times New Roman" pitchFamily="18" charset="0"/>
                <a:cs typeface="Times New Roman" pitchFamily="18" charset="0"/>
              </a:rPr>
              <a:t>саморегуляция</a:t>
            </a:r>
            <a:r>
              <a:rPr lang="ru-RU" sz="3100" b="1" i="1" dirty="0" smtClean="0">
                <a:latin typeface="Times New Roman" pitchFamily="18" charset="0"/>
                <a:cs typeface="Times New Roman" pitchFamily="18" charset="0"/>
              </a:rPr>
              <a:t>, самоконтроль</a:t>
            </a:r>
            <a:r>
              <a:rPr lang="ru-RU" sz="3100" i="1" dirty="0" smtClean="0">
                <a:latin typeface="Times New Roman" pitchFamily="18" charset="0"/>
                <a:cs typeface="Times New Roman" pitchFamily="18" charset="0"/>
              </a:rPr>
              <a:t>.</a:t>
            </a:r>
            <a:r>
              <a:rPr lang="ru-RU" sz="3100" dirty="0" smtClean="0">
                <a:latin typeface="Times New Roman" pitchFamily="18" charset="0"/>
                <a:cs typeface="Times New Roman" pitchFamily="18" charset="0"/>
              </a:rPr>
              <a:t> Умение владеть собой, своими действиями и поступками, переживаниями и чувствами. Способность сознательно поддерживать и регулировать свое поведение в экстремальных ситуациях.</a:t>
            </a:r>
          </a:p>
          <a:p>
            <a:pPr marL="0" indent="457200" algn="just">
              <a:lnSpc>
                <a:spcPct val="120000"/>
              </a:lnSpc>
              <a:spcBef>
                <a:spcPts val="0"/>
              </a:spcBef>
              <a:spcAft>
                <a:spcPts val="0"/>
              </a:spcAft>
              <a:buNone/>
            </a:pPr>
            <a:r>
              <a:rPr lang="ru-RU" sz="3100" dirty="0" smtClean="0">
                <a:latin typeface="Times New Roman" pitchFamily="18" charset="0"/>
                <a:cs typeface="Times New Roman" pitchFamily="18" charset="0"/>
              </a:rPr>
              <a:t> </a:t>
            </a:r>
            <a:r>
              <a:rPr lang="ru-RU" sz="3100" b="1" i="1" dirty="0" smtClean="0">
                <a:latin typeface="Times New Roman" pitchFamily="18" charset="0"/>
                <a:cs typeface="Times New Roman" pitchFamily="18" charset="0"/>
              </a:rPr>
              <a:t>Эмоциональное благополучие</a:t>
            </a:r>
            <a:r>
              <a:rPr lang="ru-RU" sz="3100" dirty="0" smtClean="0">
                <a:latin typeface="Times New Roman" pitchFamily="18" charset="0"/>
                <a:cs typeface="Times New Roman" pitchFamily="18" charset="0"/>
              </a:rPr>
              <a:t>, связанное с удовлетворением потребностей.</a:t>
            </a:r>
          </a:p>
          <a:p>
            <a:pPr marL="0" indent="457200" algn="just">
              <a:lnSpc>
                <a:spcPct val="120000"/>
              </a:lnSpc>
              <a:spcBef>
                <a:spcPts val="0"/>
              </a:spcBef>
              <a:spcAft>
                <a:spcPts val="0"/>
              </a:spcAft>
              <a:buNone/>
            </a:pPr>
            <a:r>
              <a:rPr lang="ru-RU" sz="3100" dirty="0" smtClean="0">
                <a:latin typeface="Times New Roman" pitchFamily="18" charset="0"/>
                <a:cs typeface="Times New Roman" pitchFamily="18" charset="0"/>
              </a:rPr>
              <a:t>Неблагоприятное эмоциональное состояние, а также соматическая </a:t>
            </a:r>
            <a:r>
              <a:rPr lang="ru-RU" sz="3100" dirty="0" err="1" smtClean="0">
                <a:latin typeface="Times New Roman" pitchFamily="18" charset="0"/>
                <a:cs typeface="Times New Roman" pitchFamily="18" charset="0"/>
              </a:rPr>
              <a:t>ослабленность</a:t>
            </a:r>
            <a:r>
              <a:rPr lang="ru-RU" sz="3100" dirty="0" smtClean="0">
                <a:latin typeface="Times New Roman" pitchFamily="18" charset="0"/>
                <a:cs typeface="Times New Roman" pitchFamily="18" charset="0"/>
              </a:rPr>
              <a:t>, хронические заболевания, наследственные особенности, негативное влияние среды могут являться причиной детских неврозов.</a:t>
            </a:r>
          </a:p>
          <a:p>
            <a:pPr marL="0" indent="457200" algn="just">
              <a:lnSpc>
                <a:spcPct val="120000"/>
              </a:lnSpc>
              <a:spcBef>
                <a:spcPts val="0"/>
              </a:spcBef>
              <a:spcAft>
                <a:spcPts val="0"/>
              </a:spcAft>
              <a:buNone/>
            </a:pPr>
            <a:r>
              <a:rPr lang="ru-RU" sz="3100" dirty="0" smtClean="0">
                <a:latin typeface="Times New Roman" pitchFamily="18" charset="0"/>
                <a:cs typeface="Times New Roman" pitchFamily="18" charset="0"/>
              </a:rPr>
              <a:t>5. </a:t>
            </a:r>
            <a:r>
              <a:rPr lang="ru-RU" sz="3100" b="1" i="1" dirty="0" smtClean="0">
                <a:latin typeface="Times New Roman" pitchFamily="18" charset="0"/>
                <a:cs typeface="Times New Roman" pitchFamily="18" charset="0"/>
              </a:rPr>
              <a:t>Построение жизненной перспективы.</a:t>
            </a:r>
            <a:r>
              <a:rPr lang="ru-RU" sz="3100" b="1" dirty="0" smtClean="0">
                <a:latin typeface="Times New Roman" pitchFamily="18" charset="0"/>
                <a:cs typeface="Times New Roman" pitchFamily="18" charset="0"/>
              </a:rPr>
              <a:t> </a:t>
            </a:r>
          </a:p>
          <a:p>
            <a:pPr marL="0" indent="457200" algn="just">
              <a:lnSpc>
                <a:spcPct val="120000"/>
              </a:lnSpc>
              <a:spcBef>
                <a:spcPts val="0"/>
              </a:spcBef>
              <a:spcAft>
                <a:spcPts val="0"/>
              </a:spcAft>
              <a:buNone/>
            </a:pPr>
            <a:r>
              <a:rPr lang="ru-RU" sz="3100" b="1" i="1" dirty="0" smtClean="0">
                <a:latin typeface="Times New Roman" pitchFamily="18" charset="0"/>
                <a:cs typeface="Times New Roman" pitchFamily="18" charset="0"/>
              </a:rPr>
              <a:t>Осмысление собственной жизни </a:t>
            </a:r>
            <a:r>
              <a:rPr lang="ru-RU" sz="3100" dirty="0" smtClean="0">
                <a:latin typeface="Times New Roman" pitchFamily="18" charset="0"/>
                <a:cs typeface="Times New Roman" pitchFamily="18" charset="0"/>
              </a:rPr>
              <a:t>через переживание ценностей творчества, ценностей переживания и ценностей отношения.</a:t>
            </a:r>
          </a:p>
          <a:p>
            <a:pPr marL="0" indent="457200" algn="just">
              <a:lnSpc>
                <a:spcPct val="120000"/>
              </a:lnSpc>
              <a:spcBef>
                <a:spcPts val="0"/>
              </a:spcBef>
              <a:spcAft>
                <a:spcPts val="0"/>
              </a:spcAft>
              <a:buNone/>
            </a:pPr>
            <a:r>
              <a:rPr lang="ru-RU" sz="3100" dirty="0" smtClean="0">
                <a:latin typeface="Times New Roman" pitchFamily="18" charset="0"/>
                <a:cs typeface="Times New Roman" pitchFamily="18" charset="0"/>
              </a:rPr>
              <a:t>6. </a:t>
            </a:r>
            <a:r>
              <a:rPr lang="ru-RU" sz="3100" b="1" i="1" dirty="0" smtClean="0">
                <a:latin typeface="Times New Roman" pitchFamily="18" charset="0"/>
                <a:cs typeface="Times New Roman" pitchFamily="18" charset="0"/>
              </a:rPr>
              <a:t>Адекватная ориентировка в настоящем (во времени и месте).</a:t>
            </a:r>
            <a:r>
              <a:rPr lang="ru-RU" sz="3100" dirty="0" smtClean="0">
                <a:latin typeface="Times New Roman" pitchFamily="18" charset="0"/>
                <a:cs typeface="Times New Roman" pitchFamily="18" charset="0"/>
              </a:rPr>
              <a:t> Осознание своих эмоций, мыслей, чувств,  переживаний «здесь и теперь</a:t>
            </a:r>
            <a:r>
              <a:rPr lang="ru-RU" sz="3100" dirty="0" smtClean="0">
                <a:latin typeface="Times New Roman" pitchFamily="18" charset="0"/>
                <a:cs typeface="Times New Roman" pitchFamily="18" charset="0"/>
              </a:rPr>
              <a:t>».</a:t>
            </a:r>
            <a:endParaRPr lang="ru-RU" sz="3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28596" y="285728"/>
            <a:ext cx="8143932" cy="6357982"/>
          </a:xfrm>
        </p:spPr>
        <p:txBody>
          <a:bodyPr>
            <a:normAutofit fontScale="85000" lnSpcReduction="20000"/>
          </a:bodyPr>
          <a:lstStyle/>
          <a:p>
            <a:pPr algn="ctr">
              <a:buNone/>
            </a:pPr>
            <a:r>
              <a:rPr lang="ru-RU" sz="3300" b="1" dirty="0" smtClean="0">
                <a:latin typeface="Times New Roman" pitchFamily="18" charset="0"/>
                <a:cs typeface="Times New Roman" pitchFamily="18" charset="0"/>
              </a:rPr>
              <a:t>Компоненты психологического здоровья.</a:t>
            </a:r>
            <a:endParaRPr lang="ru-RU" sz="3300" dirty="0" smtClean="0">
              <a:latin typeface="Times New Roman" pitchFamily="18" charset="0"/>
              <a:cs typeface="Times New Roman" pitchFamily="18" charset="0"/>
            </a:endParaRPr>
          </a:p>
          <a:p>
            <a:pPr>
              <a:buNone/>
            </a:pPr>
            <a:r>
              <a:rPr lang="ru-RU" sz="3300" dirty="0" smtClean="0">
                <a:latin typeface="Times New Roman" pitchFamily="18" charset="0"/>
                <a:cs typeface="Times New Roman" pitchFamily="18" charset="0"/>
              </a:rPr>
              <a:t> </a:t>
            </a:r>
            <a:endParaRPr lang="ru-RU" sz="2600" dirty="0" smtClean="0">
              <a:latin typeface="Times New Roman" pitchFamily="18" charset="0"/>
              <a:cs typeface="Times New Roman" pitchFamily="18" charset="0"/>
            </a:endParaRPr>
          </a:p>
          <a:p>
            <a:pPr marL="0" indent="182880" algn="just">
              <a:lnSpc>
                <a:spcPct val="120000"/>
              </a:lnSpc>
              <a:spcBef>
                <a:spcPts val="0"/>
              </a:spcBef>
              <a:spcAft>
                <a:spcPts val="0"/>
              </a:spcAft>
              <a:buNone/>
            </a:pPr>
            <a:r>
              <a:rPr lang="ru-RU" sz="2600" b="1" dirty="0" smtClean="0">
                <a:latin typeface="Times New Roman" pitchFamily="18" charset="0"/>
                <a:cs typeface="Times New Roman" pitchFamily="18" charset="0"/>
              </a:rPr>
              <a:t>7</a:t>
            </a:r>
            <a:r>
              <a:rPr lang="ru-RU" sz="2600" b="1" dirty="0" smtClean="0">
                <a:latin typeface="Times New Roman" pitchFamily="18" charset="0"/>
                <a:cs typeface="Times New Roman" pitchFamily="18" charset="0"/>
              </a:rPr>
              <a:t>.</a:t>
            </a:r>
            <a:r>
              <a:rPr lang="ru-RU" sz="2600" dirty="0" smtClean="0">
                <a:latin typeface="Times New Roman" pitchFamily="18" charset="0"/>
                <a:cs typeface="Times New Roman" pitchFamily="18" charset="0"/>
              </a:rPr>
              <a:t> </a:t>
            </a:r>
            <a:r>
              <a:rPr lang="ru-RU" sz="2600" b="1" i="1" dirty="0" smtClean="0">
                <a:latin typeface="Times New Roman" pitchFamily="18" charset="0"/>
                <a:cs typeface="Times New Roman" pitchFamily="18" charset="0"/>
              </a:rPr>
              <a:t>Способность строить позитивные отношения с людьми, эффективно и конструктивно общаться.</a:t>
            </a:r>
            <a:r>
              <a:rPr lang="ru-RU" sz="2600" dirty="0" smtClean="0">
                <a:latin typeface="Times New Roman" pitchFamily="18" charset="0"/>
                <a:cs typeface="Times New Roman" pitchFamily="18" charset="0"/>
              </a:rPr>
              <a:t> Способность к деловому, бесконфликтному, доверительному общению. </a:t>
            </a:r>
            <a:r>
              <a:rPr lang="ru-RU" sz="2600" dirty="0" err="1" smtClean="0">
                <a:latin typeface="Times New Roman" pitchFamily="18" charset="0"/>
                <a:cs typeface="Times New Roman" pitchFamily="18" charset="0"/>
              </a:rPr>
              <a:t>Сформированность</a:t>
            </a:r>
            <a:r>
              <a:rPr lang="ru-RU" sz="2600" dirty="0" smtClean="0">
                <a:latin typeface="Times New Roman" pitchFamily="18" charset="0"/>
                <a:cs typeface="Times New Roman" pitchFamily="18" charset="0"/>
              </a:rPr>
              <a:t> партнерской позиции – «на равных» и т.д. Умение строить справедливые, терпеливые и доброжелательные отношения с другими.</a:t>
            </a:r>
          </a:p>
          <a:p>
            <a:pPr marL="0" indent="182880" algn="just">
              <a:lnSpc>
                <a:spcPct val="120000"/>
              </a:lnSpc>
              <a:spcBef>
                <a:spcPts val="0"/>
              </a:spcBef>
              <a:spcAft>
                <a:spcPts val="0"/>
              </a:spcAft>
              <a:buNone/>
            </a:pPr>
            <a:r>
              <a:rPr lang="ru-RU" sz="2600" b="1" dirty="0" smtClean="0">
                <a:latin typeface="Times New Roman" pitchFamily="18" charset="0"/>
                <a:cs typeface="Times New Roman" pitchFamily="18" charset="0"/>
              </a:rPr>
              <a:t>8.</a:t>
            </a:r>
            <a:r>
              <a:rPr lang="ru-RU" sz="2600" dirty="0" smtClean="0">
                <a:latin typeface="Times New Roman" pitchFamily="18" charset="0"/>
                <a:cs typeface="Times New Roman" pitchFamily="18" charset="0"/>
              </a:rPr>
              <a:t> </a:t>
            </a:r>
            <a:r>
              <a:rPr lang="ru-RU" sz="2600" b="1" i="1" dirty="0" smtClean="0">
                <a:latin typeface="Times New Roman" pitchFamily="18" charset="0"/>
                <a:cs typeface="Times New Roman" pitchFamily="18" charset="0"/>
              </a:rPr>
              <a:t>Позитивное, или </a:t>
            </a:r>
            <a:r>
              <a:rPr lang="ru-RU" sz="2600" b="1" i="1" dirty="0" err="1" smtClean="0">
                <a:latin typeface="Times New Roman" pitchFamily="18" charset="0"/>
                <a:cs typeface="Times New Roman" pitchFamily="18" charset="0"/>
              </a:rPr>
              <a:t>саногенное</a:t>
            </a:r>
            <a:r>
              <a:rPr lang="ru-RU" sz="2600" b="1" i="1" dirty="0" smtClean="0">
                <a:latin typeface="Times New Roman" pitchFamily="18" charset="0"/>
                <a:cs typeface="Times New Roman" pitchFamily="18" charset="0"/>
              </a:rPr>
              <a:t> мышление</a:t>
            </a:r>
            <a:r>
              <a:rPr lang="ru-RU" sz="2600" dirty="0" smtClean="0">
                <a:latin typeface="Times New Roman" pitchFamily="18" charset="0"/>
                <a:cs typeface="Times New Roman" pitchFamily="18" charset="0"/>
              </a:rPr>
              <a:t>, направленное на решение проблем, улучшение качества жизни. Отсутствие привычки ожидать неприятные события в будущем.</a:t>
            </a:r>
          </a:p>
          <a:p>
            <a:pPr marL="0" indent="182880" algn="just">
              <a:lnSpc>
                <a:spcPct val="120000"/>
              </a:lnSpc>
              <a:spcBef>
                <a:spcPts val="0"/>
              </a:spcBef>
              <a:spcAft>
                <a:spcPts val="0"/>
              </a:spcAft>
              <a:buNone/>
            </a:pPr>
            <a:r>
              <a:rPr lang="ru-RU" sz="2600" b="1" dirty="0" smtClean="0">
                <a:latin typeface="Times New Roman" pitchFamily="18" charset="0"/>
                <a:cs typeface="Times New Roman" pitchFamily="18" charset="0"/>
              </a:rPr>
              <a:t>9.</a:t>
            </a:r>
            <a:r>
              <a:rPr lang="ru-RU" sz="2600" dirty="0" smtClean="0">
                <a:latin typeface="Times New Roman" pitchFamily="18" charset="0"/>
                <a:cs typeface="Times New Roman" pitchFamily="18" charset="0"/>
              </a:rPr>
              <a:t> </a:t>
            </a:r>
            <a:r>
              <a:rPr lang="ru-RU" sz="2600" b="1" i="1" dirty="0" smtClean="0">
                <a:latin typeface="Times New Roman" pitchFamily="18" charset="0"/>
                <a:cs typeface="Times New Roman" pitchFamily="18" charset="0"/>
              </a:rPr>
              <a:t>Гармонизация потребностей и возможностей.</a:t>
            </a:r>
            <a:r>
              <a:rPr lang="ru-RU" sz="2600" dirty="0" smtClean="0">
                <a:latin typeface="Times New Roman" pitchFamily="18" charset="0"/>
                <a:cs typeface="Times New Roman" pitchFamily="18" charset="0"/>
              </a:rPr>
              <a:t> Отсутствие длительных, глубоких противоречий между потребностями и возможностями.</a:t>
            </a:r>
          </a:p>
          <a:p>
            <a:pPr marL="0" indent="182880" algn="just">
              <a:lnSpc>
                <a:spcPct val="120000"/>
              </a:lnSpc>
              <a:spcBef>
                <a:spcPts val="0"/>
              </a:spcBef>
              <a:spcAft>
                <a:spcPts val="0"/>
              </a:spcAft>
              <a:buNone/>
            </a:pPr>
            <a:r>
              <a:rPr lang="ru-RU" sz="2600" b="1" dirty="0" smtClean="0">
                <a:latin typeface="Times New Roman" pitchFamily="18" charset="0"/>
                <a:cs typeface="Times New Roman" pitchFamily="18" charset="0"/>
              </a:rPr>
              <a:t>10.</a:t>
            </a:r>
            <a:r>
              <a:rPr lang="ru-RU" sz="2600" dirty="0" smtClean="0">
                <a:latin typeface="Times New Roman" pitchFamily="18" charset="0"/>
                <a:cs typeface="Times New Roman" pitchFamily="18" charset="0"/>
              </a:rPr>
              <a:t> </a:t>
            </a:r>
            <a:r>
              <a:rPr lang="ru-RU" sz="2600" b="1" i="1" dirty="0" smtClean="0">
                <a:latin typeface="Times New Roman" pitchFamily="18" charset="0"/>
                <a:cs typeface="Times New Roman" pitchFamily="18" charset="0"/>
              </a:rPr>
              <a:t>Адекватные возрасту психические процессы и психическая деятельность</a:t>
            </a:r>
            <a:r>
              <a:rPr lang="ru-RU" sz="2600" dirty="0" smtClean="0">
                <a:latin typeface="Times New Roman" pitchFamily="18" charset="0"/>
                <a:cs typeface="Times New Roman" pitchFamily="18" charset="0"/>
              </a:rPr>
              <a:t> (ощущения, восприятие, внимание, память, мышление, воображение).</a:t>
            </a:r>
            <a:endParaRPr lang="ru-RU"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428596" y="285728"/>
            <a:ext cx="8143932" cy="6357982"/>
          </a:xfrm>
        </p:spPr>
        <p:txBody>
          <a:bodyPr>
            <a:normAutofit fontScale="92500"/>
          </a:bodyPr>
          <a:lstStyle/>
          <a:p>
            <a:pPr algn="ctr">
              <a:buNone/>
            </a:pPr>
            <a:r>
              <a:rPr lang="ru-RU" sz="2800" b="1" dirty="0" smtClean="0">
                <a:solidFill>
                  <a:schemeClr val="tx1"/>
                </a:solidFill>
                <a:latin typeface="Times New Roman" pitchFamily="18" charset="0"/>
                <a:cs typeface="Times New Roman" pitchFamily="18" charset="0"/>
              </a:rPr>
              <a:t>Критерии</a:t>
            </a:r>
            <a:r>
              <a:rPr lang="ru-RU" sz="2400" b="1" dirty="0" smtClean="0">
                <a:solidFill>
                  <a:schemeClr val="tx1"/>
                </a:solidFill>
                <a:latin typeface="Times New Roman" pitchFamily="18" charset="0"/>
                <a:cs typeface="Times New Roman" pitchFamily="18" charset="0"/>
              </a:rPr>
              <a:t> психологического здоровья.</a:t>
            </a:r>
          </a:p>
          <a:p>
            <a:pPr algn="ctr">
              <a:buNone/>
            </a:pPr>
            <a:endParaRPr lang="ru-RU" sz="2400" b="1" dirty="0" smtClean="0">
              <a:solidFill>
                <a:schemeClr val="tx1"/>
              </a:solidFill>
              <a:latin typeface="Times New Roman" pitchFamily="18" charset="0"/>
              <a:cs typeface="Times New Roman" pitchFamily="18" charset="0"/>
            </a:endParaRPr>
          </a:p>
          <a:p>
            <a:pPr marL="0" indent="457200" algn="just">
              <a:lnSpc>
                <a:spcPct val="110000"/>
              </a:lnSpc>
              <a:spcBef>
                <a:spcPts val="0"/>
              </a:spcBef>
              <a:spcAft>
                <a:spcPts val="0"/>
              </a:spcAft>
              <a:buNone/>
            </a:pPr>
            <a:r>
              <a:rPr lang="en-US" sz="2400" dirty="0" smtClean="0">
                <a:solidFill>
                  <a:schemeClr val="tx1"/>
                </a:solidFill>
                <a:latin typeface="Times New Roman" pitchFamily="18" charset="0"/>
                <a:cs typeface="Times New Roman" pitchFamily="18" charset="0"/>
              </a:rPr>
              <a:t>I</a:t>
            </a:r>
            <a:r>
              <a:rPr lang="ru-RU" sz="2400" dirty="0" smtClean="0">
                <a:solidFill>
                  <a:schemeClr val="tx1"/>
                </a:solidFill>
                <a:latin typeface="Times New Roman" pitchFamily="18" charset="0"/>
                <a:cs typeface="Times New Roman" pitchFamily="18" charset="0"/>
              </a:rPr>
              <a:t>. Удовлетворенность. </a:t>
            </a:r>
          </a:p>
          <a:p>
            <a:pPr marL="0" indent="457200" algn="just">
              <a:lnSpc>
                <a:spcPct val="110000"/>
              </a:lnSpc>
              <a:spcBef>
                <a:spcPts val="0"/>
              </a:spcBef>
              <a:spcAft>
                <a:spcPts val="0"/>
              </a:spcAft>
              <a:buNone/>
            </a:pPr>
            <a:r>
              <a:rPr lang="en-US" sz="2400" dirty="0" smtClean="0">
                <a:solidFill>
                  <a:schemeClr val="tx1"/>
                </a:solidFill>
                <a:latin typeface="Times New Roman" pitchFamily="18" charset="0"/>
                <a:cs typeface="Times New Roman" pitchFamily="18" charset="0"/>
              </a:rPr>
              <a:t>II</a:t>
            </a:r>
            <a:r>
              <a:rPr lang="ru-RU" sz="2400" dirty="0" smtClean="0">
                <a:solidFill>
                  <a:schemeClr val="tx1"/>
                </a:solidFill>
                <a:latin typeface="Times New Roman" pitchFamily="18" charset="0"/>
                <a:cs typeface="Times New Roman" pitchFamily="18" charset="0"/>
              </a:rPr>
              <a:t>. Чувство счастья </a:t>
            </a:r>
            <a:r>
              <a:rPr lang="ru-RU" sz="2400" dirty="0" smtClean="0">
                <a:solidFill>
                  <a:schemeClr val="tx1"/>
                </a:solidFill>
                <a:latin typeface="Times New Roman" pitchFamily="18" charset="0"/>
                <a:cs typeface="Times New Roman" pitchFamily="18" charset="0"/>
              </a:rPr>
              <a:t>и </a:t>
            </a:r>
            <a:r>
              <a:rPr lang="ru-RU" sz="2400" dirty="0" smtClean="0">
                <a:solidFill>
                  <a:schemeClr val="tx1"/>
                </a:solidFill>
                <a:latin typeface="Times New Roman" pitchFamily="18" charset="0"/>
                <a:cs typeface="Times New Roman" pitchFamily="18" charset="0"/>
              </a:rPr>
              <a:t>спокойствия.</a:t>
            </a:r>
          </a:p>
          <a:p>
            <a:pPr marL="0" indent="457200" algn="just">
              <a:lnSpc>
                <a:spcPct val="110000"/>
              </a:lnSpc>
              <a:spcBef>
                <a:spcPts val="0"/>
              </a:spcBef>
              <a:spcAft>
                <a:spcPts val="0"/>
              </a:spcAft>
              <a:buNone/>
            </a:pPr>
            <a:endParaRPr lang="ru-RU" sz="2400" dirty="0" smtClean="0">
              <a:solidFill>
                <a:schemeClr val="tx1"/>
              </a:solidFill>
              <a:latin typeface="Times New Roman" pitchFamily="18" charset="0"/>
              <a:cs typeface="Times New Roman" pitchFamily="18" charset="0"/>
            </a:endParaRPr>
          </a:p>
          <a:p>
            <a:pPr marL="0" indent="457200" algn="just">
              <a:lnSpc>
                <a:spcPct val="110000"/>
              </a:lnSpc>
              <a:spcBef>
                <a:spcPts val="0"/>
              </a:spcBef>
              <a:spcAft>
                <a:spcPts val="0"/>
              </a:spcAft>
              <a:buNone/>
            </a:pPr>
            <a:r>
              <a:rPr lang="ru-RU" sz="2400" dirty="0" smtClean="0">
                <a:solidFill>
                  <a:schemeClr val="tx1"/>
                </a:solidFill>
                <a:latin typeface="Times New Roman" pitchFamily="18" charset="0"/>
                <a:cs typeface="Times New Roman" pitchFamily="18" charset="0"/>
              </a:rPr>
              <a:t>Критерии психологического здоровья отражают благополучие </a:t>
            </a:r>
            <a:r>
              <a:rPr lang="ru-RU" sz="2400" dirty="0" smtClean="0">
                <a:solidFill>
                  <a:schemeClr val="tx1"/>
                </a:solidFill>
                <a:latin typeface="Times New Roman" pitchFamily="18" charset="0"/>
                <a:cs typeface="Times New Roman" pitchFamily="18" charset="0"/>
              </a:rPr>
              <a:t>личности</a:t>
            </a:r>
            <a:r>
              <a:rPr lang="ru-RU" sz="2400" dirty="0" smtClean="0">
                <a:solidFill>
                  <a:schemeClr val="tx1"/>
                </a:solidFill>
                <a:latin typeface="Times New Roman" pitchFamily="18" charset="0"/>
                <a:cs typeface="Times New Roman" pitchFamily="18" charset="0"/>
              </a:rPr>
              <a:t>.</a:t>
            </a:r>
          </a:p>
          <a:p>
            <a:pPr marL="0" indent="457200" algn="just">
              <a:lnSpc>
                <a:spcPct val="110000"/>
              </a:lnSpc>
              <a:spcBef>
                <a:spcPts val="0"/>
              </a:spcBef>
              <a:spcAft>
                <a:spcPts val="0"/>
              </a:spcAft>
              <a:buNone/>
            </a:pPr>
            <a:endParaRPr lang="ru-RU" sz="2400" dirty="0" smtClean="0">
              <a:solidFill>
                <a:schemeClr val="tx1"/>
              </a:solidFill>
              <a:latin typeface="Times New Roman" pitchFamily="18" charset="0"/>
              <a:cs typeface="Times New Roman" pitchFamily="18" charset="0"/>
            </a:endParaRPr>
          </a:p>
          <a:p>
            <a:pPr marL="0" indent="457200" algn="just">
              <a:lnSpc>
                <a:spcPct val="110000"/>
              </a:lnSpc>
              <a:spcBef>
                <a:spcPts val="0"/>
              </a:spcBef>
              <a:spcAft>
                <a:spcPts val="0"/>
              </a:spcAft>
              <a:buNone/>
            </a:pPr>
            <a:r>
              <a:rPr lang="ru-RU" sz="2400" dirty="0" smtClean="0">
                <a:solidFill>
                  <a:schemeClr val="tx1"/>
                </a:solidFill>
                <a:latin typeface="Times New Roman" pitchFamily="18" charset="0"/>
                <a:cs typeface="Times New Roman" pitchFamily="18" charset="0"/>
              </a:rPr>
              <a:t>Благополучие и чувство счастья (психологическое благополучие) связаны между собой с помощью трех элементов:</a:t>
            </a:r>
          </a:p>
          <a:p>
            <a:pPr marL="0" indent="457200" algn="just">
              <a:lnSpc>
                <a:spcPct val="110000"/>
              </a:lnSpc>
              <a:spcBef>
                <a:spcPts val="0"/>
              </a:spcBef>
              <a:spcAft>
                <a:spcPts val="0"/>
              </a:spcAft>
              <a:buNone/>
            </a:pPr>
            <a:r>
              <a:rPr lang="ru-RU" sz="2400" dirty="0" smtClean="0">
                <a:solidFill>
                  <a:schemeClr val="tx1"/>
                </a:solidFill>
                <a:latin typeface="Times New Roman" pitchFamily="18" charset="0"/>
                <a:cs typeface="Times New Roman" pitchFamily="18" charset="0"/>
              </a:rPr>
              <a:t>1. Удовлетворенность жизнью.</a:t>
            </a:r>
          </a:p>
          <a:p>
            <a:pPr marL="0" indent="457200" algn="just">
              <a:lnSpc>
                <a:spcPct val="110000"/>
              </a:lnSpc>
              <a:spcBef>
                <a:spcPts val="0"/>
              </a:spcBef>
              <a:spcAft>
                <a:spcPts val="0"/>
              </a:spcAft>
              <a:buNone/>
            </a:pPr>
            <a:r>
              <a:rPr lang="ru-RU" sz="2400" dirty="0" smtClean="0">
                <a:solidFill>
                  <a:schemeClr val="tx1"/>
                </a:solidFill>
                <a:latin typeface="Times New Roman" pitchFamily="18" charset="0"/>
                <a:cs typeface="Times New Roman" pitchFamily="18" charset="0"/>
              </a:rPr>
              <a:t>2. Наличие </a:t>
            </a:r>
            <a:r>
              <a:rPr lang="ru-RU" sz="2400" dirty="0" smtClean="0">
                <a:solidFill>
                  <a:schemeClr val="tx1"/>
                </a:solidFill>
                <a:latin typeface="Times New Roman" pitchFamily="18" charset="0"/>
                <a:cs typeface="Times New Roman" pitchFamily="18" charset="0"/>
              </a:rPr>
              <a:t>приятных эмоций (позитивного </a:t>
            </a:r>
            <a:r>
              <a:rPr lang="ru-RU" sz="2400" dirty="0" smtClean="0">
                <a:solidFill>
                  <a:schemeClr val="tx1"/>
                </a:solidFill>
                <a:latin typeface="Times New Roman" pitchFamily="18" charset="0"/>
                <a:cs typeface="Times New Roman" pitchFamily="18" charset="0"/>
              </a:rPr>
              <a:t>настроения) .</a:t>
            </a:r>
          </a:p>
          <a:p>
            <a:pPr marL="0" indent="457200" algn="just">
              <a:lnSpc>
                <a:spcPct val="110000"/>
              </a:lnSpc>
              <a:spcBef>
                <a:spcPts val="0"/>
              </a:spcBef>
              <a:spcAft>
                <a:spcPts val="0"/>
              </a:spcAft>
              <a:buNone/>
            </a:pPr>
            <a:r>
              <a:rPr lang="ru-RU" sz="2400" dirty="0" smtClean="0">
                <a:solidFill>
                  <a:schemeClr val="tx1"/>
                </a:solidFill>
                <a:latin typeface="Times New Roman" pitchFamily="18" charset="0"/>
                <a:cs typeface="Times New Roman" pitchFamily="18" charset="0"/>
              </a:rPr>
              <a:t>3. Отсутствие </a:t>
            </a:r>
            <a:r>
              <a:rPr lang="ru-RU" sz="2400" dirty="0" smtClean="0">
                <a:solidFill>
                  <a:schemeClr val="tx1"/>
                </a:solidFill>
                <a:latin typeface="Times New Roman" pitchFamily="18" charset="0"/>
                <a:cs typeface="Times New Roman" pitchFamily="18" charset="0"/>
              </a:rPr>
              <a:t>неприятных эмоций</a:t>
            </a:r>
            <a:r>
              <a:rPr lang="ru-RU" sz="2400" dirty="0" smtClean="0">
                <a:solidFill>
                  <a:schemeClr val="tx1"/>
                </a:solidFill>
                <a:latin typeface="Times New Roman" pitchFamily="18" charset="0"/>
                <a:cs typeface="Times New Roman" pitchFamily="18" charset="0"/>
              </a:rPr>
              <a:t>.</a:t>
            </a:r>
          </a:p>
          <a:p>
            <a:pPr marL="0" indent="457200" algn="just">
              <a:lnSpc>
                <a:spcPct val="110000"/>
              </a:lnSpc>
              <a:spcBef>
                <a:spcPts val="0"/>
              </a:spcBef>
              <a:spcAft>
                <a:spcPts val="0"/>
              </a:spcAft>
              <a:buNone/>
            </a:pPr>
            <a:r>
              <a:rPr lang="ru-RU" sz="2400" b="1" dirty="0" smtClean="0">
                <a:solidFill>
                  <a:schemeClr val="tx1"/>
                </a:solidFill>
                <a:latin typeface="Times New Roman" pitchFamily="18" charset="0"/>
                <a:cs typeface="Times New Roman" pitchFamily="18" charset="0"/>
              </a:rPr>
              <a:t>Психологическое </a:t>
            </a:r>
            <a:r>
              <a:rPr lang="ru-RU" sz="2400" b="1" dirty="0" smtClean="0">
                <a:solidFill>
                  <a:schemeClr val="tx1"/>
                </a:solidFill>
                <a:latin typeface="Times New Roman" pitchFamily="18" charset="0"/>
                <a:cs typeface="Times New Roman" pitchFamily="18" charset="0"/>
              </a:rPr>
              <a:t>благополучие </a:t>
            </a:r>
            <a:r>
              <a:rPr lang="ru-RU" sz="2400" dirty="0" smtClean="0">
                <a:solidFill>
                  <a:schemeClr val="tx1"/>
                </a:solidFill>
                <a:latin typeface="Times New Roman" pitchFamily="18" charset="0"/>
                <a:cs typeface="Times New Roman" pitchFamily="18" charset="0"/>
              </a:rPr>
              <a:t>- это позитивное состояние (счастье)</a:t>
            </a:r>
            <a:r>
              <a:rPr lang="ru-RU" sz="2400" dirty="0" smtClean="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Р. Кан и Ф. </a:t>
            </a:r>
            <a:r>
              <a:rPr lang="ru-RU" sz="2400" dirty="0" err="1" smtClean="0">
                <a:solidFill>
                  <a:schemeClr val="tx1"/>
                </a:solidFill>
                <a:latin typeface="Times New Roman" pitchFamily="18" charset="0"/>
                <a:cs typeface="Times New Roman" pitchFamily="18" charset="0"/>
              </a:rPr>
              <a:t>Юстер</a:t>
            </a:r>
            <a:r>
              <a:rPr lang="ru-RU" sz="2400" dirty="0" smtClean="0">
                <a:solidFill>
                  <a:schemeClr val="tx1"/>
                </a:solidFill>
                <a:latin typeface="Times New Roman" pitchFamily="18" charset="0"/>
                <a:cs typeface="Times New Roman" pitchFamily="18" charset="0"/>
              </a:rPr>
              <a:t>)</a:t>
            </a:r>
            <a:endParaRPr lang="ru-RU" sz="2400" dirty="0" smtClean="0">
              <a:solidFill>
                <a:schemeClr val="tx1"/>
              </a:solidFill>
              <a:latin typeface="Times New Roman" pitchFamily="18" charset="0"/>
              <a:cs typeface="Times New Roman" pitchFamily="18" charset="0"/>
            </a:endParaRPr>
          </a:p>
          <a:p>
            <a:pPr marL="0" indent="457200" algn="just">
              <a:lnSpc>
                <a:spcPct val="110000"/>
              </a:lnSpc>
              <a:spcBef>
                <a:spcPts val="0"/>
              </a:spcBef>
              <a:spcAft>
                <a:spcPts val="0"/>
              </a:spcAft>
              <a:buNone/>
            </a:pPr>
            <a:r>
              <a:rPr lang="ru-RU"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3"/>
          </p:nvPr>
        </p:nvSpPr>
        <p:spPr>
          <a:xfrm>
            <a:off x="142844" y="285728"/>
            <a:ext cx="8786874" cy="6357982"/>
          </a:xfrm>
        </p:spPr>
        <p:txBody>
          <a:bodyPr>
            <a:normAutofit/>
          </a:bodyPr>
          <a:lstStyle/>
          <a:p>
            <a:pPr algn="ctr">
              <a:buNone/>
            </a:pPr>
            <a:r>
              <a:rPr lang="ru-RU" sz="3300" b="1" dirty="0" smtClean="0">
                <a:solidFill>
                  <a:schemeClr val="tx1"/>
                </a:solidFill>
                <a:latin typeface="Times New Roman" pitchFamily="18" charset="0"/>
                <a:cs typeface="Times New Roman" pitchFamily="18" charset="0"/>
              </a:rPr>
              <a:t>Жизнестойкость</a:t>
            </a:r>
            <a:r>
              <a:rPr lang="ru-RU" sz="2400" b="1" dirty="0" smtClean="0">
                <a:solidFill>
                  <a:schemeClr val="tx1"/>
                </a:solidFill>
                <a:latin typeface="Times New Roman" pitchFamily="18" charset="0"/>
                <a:cs typeface="Times New Roman" pitchFamily="18" charset="0"/>
              </a:rPr>
              <a:t>.</a:t>
            </a:r>
          </a:p>
          <a:p>
            <a:pPr marL="0" indent="457200" algn="ctr">
              <a:lnSpc>
                <a:spcPct val="120000"/>
              </a:lnSpc>
              <a:spcBef>
                <a:spcPts val="0"/>
              </a:spcBef>
              <a:spcAft>
                <a:spcPts val="0"/>
              </a:spcAft>
              <a:buNone/>
            </a:pPr>
            <a:r>
              <a:rPr lang="ru-RU"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Сальваторе </a:t>
            </a:r>
            <a:r>
              <a:rPr lang="ru-RU" dirty="0" err="1" smtClean="0">
                <a:latin typeface="Times New Roman" pitchFamily="18" charset="0"/>
                <a:cs typeface="Times New Roman" pitchFamily="18" charset="0"/>
              </a:rPr>
              <a:t>Мадди</a:t>
            </a:r>
            <a:r>
              <a:rPr lang="ru-RU" dirty="0" smtClean="0">
                <a:latin typeface="Times New Roman" pitchFamily="18" charset="0"/>
                <a:cs typeface="Times New Roman" pitchFamily="18" charset="0"/>
              </a:rPr>
              <a:t> и </a:t>
            </a:r>
            <a:r>
              <a:rPr lang="ru-RU" dirty="0" err="1" smtClean="0">
                <a:latin typeface="Times New Roman" pitchFamily="18" charset="0"/>
                <a:cs typeface="Times New Roman" pitchFamily="18" charset="0"/>
              </a:rPr>
              <a:t>Сьюзен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Кобейза</a:t>
            </a:r>
            <a:r>
              <a:rPr lang="ru-RU" dirty="0" smtClean="0">
                <a:latin typeface="Times New Roman" pitchFamily="18" charset="0"/>
                <a:cs typeface="Times New Roman" pitchFamily="18" charset="0"/>
              </a:rPr>
              <a:t>)</a:t>
            </a:r>
          </a:p>
          <a:p>
            <a:pPr marL="0" indent="457200" algn="just">
              <a:spcBef>
                <a:spcPts val="0"/>
              </a:spcBef>
              <a:spcAft>
                <a:spcPts val="0"/>
              </a:spcAft>
              <a:buNone/>
            </a:pPr>
            <a:r>
              <a:rPr lang="ru-RU" b="1" dirty="0" smtClean="0">
                <a:latin typeface="Times New Roman" pitchFamily="18" charset="0"/>
                <a:cs typeface="Times New Roman" pitchFamily="18" charset="0"/>
              </a:rPr>
              <a:t>Жизнестойкость</a:t>
            </a:r>
            <a:r>
              <a:rPr lang="ru-RU" dirty="0" smtClean="0">
                <a:latin typeface="Times New Roman" pitchFamily="18" charset="0"/>
                <a:cs typeface="Times New Roman" pitchFamily="18" charset="0"/>
              </a:rPr>
              <a:t> – один из факторов </a:t>
            </a:r>
            <a:r>
              <a:rPr lang="ru-RU" dirty="0" smtClean="0">
                <a:latin typeface="Times New Roman" pitchFamily="18" charset="0"/>
                <a:cs typeface="Times New Roman" pitchFamily="18" charset="0"/>
              </a:rPr>
              <a:t>снижения негативных последствий стрессоров для физического и психологического </a:t>
            </a:r>
            <a:r>
              <a:rPr lang="ru-RU" dirty="0" smtClean="0">
                <a:latin typeface="Times New Roman" pitchFamily="18" charset="0"/>
                <a:cs typeface="Times New Roman" pitchFamily="18" charset="0"/>
              </a:rPr>
              <a:t>здоровья, устойчивая черта личности.</a:t>
            </a:r>
          </a:p>
          <a:p>
            <a:pPr marL="0" indent="457200" algn="just">
              <a:spcBef>
                <a:spcPts val="0"/>
              </a:spcBef>
              <a:spcAft>
                <a:spcPts val="0"/>
              </a:spcAft>
              <a:buNone/>
            </a:pPr>
            <a:r>
              <a:rPr lang="ru-RU" dirty="0" smtClean="0">
                <a:latin typeface="Times New Roman" pitchFamily="18" charset="0"/>
                <a:cs typeface="Times New Roman" pitchFamily="18" charset="0"/>
              </a:rPr>
              <a:t>Ж</a:t>
            </a:r>
            <a:r>
              <a:rPr lang="ru-RU" dirty="0" smtClean="0">
                <a:latin typeface="Times New Roman" pitchFamily="18" charset="0"/>
                <a:cs typeface="Times New Roman" pitchFamily="18" charset="0"/>
              </a:rPr>
              <a:t>изнестойкость - характеристика </a:t>
            </a:r>
            <a:r>
              <a:rPr lang="ru-RU" dirty="0" smtClean="0">
                <a:latin typeface="Times New Roman" pitchFamily="18" charset="0"/>
                <a:cs typeface="Times New Roman" pitchFamily="18" charset="0"/>
              </a:rPr>
              <a:t>личности, </a:t>
            </a:r>
            <a:r>
              <a:rPr lang="ru-RU" dirty="0" smtClean="0">
                <a:latin typeface="Times New Roman" pitchFamily="18" charset="0"/>
                <a:cs typeface="Times New Roman" pitchFamily="18" charset="0"/>
              </a:rPr>
              <a:t>выступает </a:t>
            </a:r>
            <a:r>
              <a:rPr lang="ru-RU" dirty="0" smtClean="0">
                <a:latin typeface="Times New Roman" pitchFamily="18" charset="0"/>
                <a:cs typeface="Times New Roman" pitchFamily="18" charset="0"/>
              </a:rPr>
              <a:t>в качестве ресурса </a:t>
            </a:r>
            <a:r>
              <a:rPr lang="ru-RU" dirty="0" smtClean="0">
                <a:latin typeface="Times New Roman" pitchFamily="18" charset="0"/>
                <a:cs typeface="Times New Roman" pitchFamily="18" charset="0"/>
              </a:rPr>
              <a:t>сопротивления воздействия </a:t>
            </a:r>
            <a:r>
              <a:rPr lang="ru-RU" dirty="0" smtClean="0">
                <a:latin typeface="Times New Roman" pitchFamily="18" charset="0"/>
                <a:cs typeface="Times New Roman" pitchFamily="18" charset="0"/>
              </a:rPr>
              <a:t>на психику стрессовых </a:t>
            </a:r>
            <a:r>
              <a:rPr lang="ru-RU" dirty="0" smtClean="0">
                <a:latin typeface="Times New Roman" pitchFamily="18" charset="0"/>
                <a:cs typeface="Times New Roman" pitchFamily="18" charset="0"/>
              </a:rPr>
              <a:t>событий.</a:t>
            </a:r>
          </a:p>
          <a:p>
            <a:pPr marL="0" indent="457200" algn="just">
              <a:spcBef>
                <a:spcPts val="0"/>
              </a:spcBef>
              <a:spcAft>
                <a:spcPts val="0"/>
              </a:spcAft>
              <a:buNone/>
            </a:pPr>
            <a:endParaRPr lang="ru-RU" b="1" dirty="0" smtClean="0">
              <a:latin typeface="Times New Roman" pitchFamily="18" charset="0"/>
              <a:cs typeface="Times New Roman" pitchFamily="18" charset="0"/>
            </a:endParaRPr>
          </a:p>
          <a:p>
            <a:pPr marL="0" indent="457200" algn="ctr">
              <a:spcBef>
                <a:spcPts val="0"/>
              </a:spcBef>
              <a:spcAft>
                <a:spcPts val="0"/>
              </a:spcAft>
              <a:buNone/>
            </a:pPr>
            <a:r>
              <a:rPr lang="ru-RU" b="1" dirty="0" smtClean="0">
                <a:latin typeface="Times New Roman" pitchFamily="18" charset="0"/>
                <a:cs typeface="Times New Roman" pitchFamily="18" charset="0"/>
              </a:rPr>
              <a:t>Основы жизнестойкости</a:t>
            </a:r>
          </a:p>
          <a:p>
            <a:pPr marL="0" indent="457200" algn="just">
              <a:spcBef>
                <a:spcPts val="0"/>
              </a:spcBef>
              <a:spcAft>
                <a:spcPts val="0"/>
              </a:spcAft>
              <a:buNone/>
            </a:pPr>
            <a:endParaRPr lang="ru-RU" b="1" dirty="0" smtClean="0">
              <a:latin typeface="Times New Roman" pitchFamily="18" charset="0"/>
              <a:cs typeface="Times New Roman" pitchFamily="18" charset="0"/>
            </a:endParaRPr>
          </a:p>
          <a:p>
            <a:pPr marL="0" indent="457200" algn="just">
              <a:spcBef>
                <a:spcPts val="0"/>
              </a:spcBef>
              <a:spcAft>
                <a:spcPts val="0"/>
              </a:spcAft>
              <a:buNone/>
            </a:pPr>
            <a:r>
              <a:rPr lang="ru-RU" dirty="0" smtClean="0">
                <a:latin typeface="Times New Roman" pitchFamily="18" charset="0"/>
                <a:cs typeface="Times New Roman" pitchFamily="18" charset="0"/>
              </a:rPr>
              <a:t>Суть жизнестойких убеждений составляет  </a:t>
            </a:r>
            <a:r>
              <a:rPr lang="ru-RU" dirty="0" smtClean="0">
                <a:latin typeface="Times New Roman" pitchFamily="18" charset="0"/>
                <a:cs typeface="Times New Roman" pitchFamily="18" charset="0"/>
              </a:rPr>
              <a:t>система  мировоззрения </a:t>
            </a:r>
            <a:r>
              <a:rPr lang="ru-RU" dirty="0" smtClean="0">
                <a:latin typeface="Times New Roman" pitchFamily="18" charset="0"/>
                <a:cs typeface="Times New Roman" pitchFamily="18" charset="0"/>
              </a:rPr>
              <a:t>мире, о человеке и об отношении человека и </a:t>
            </a:r>
            <a:r>
              <a:rPr lang="ru-RU" dirty="0" smtClean="0">
                <a:latin typeface="Times New Roman" pitchFamily="18" charset="0"/>
                <a:cs typeface="Times New Roman" pitchFamily="18" charset="0"/>
              </a:rPr>
              <a:t>мира.</a:t>
            </a:r>
          </a:p>
          <a:p>
            <a:pPr marL="0" indent="457200" algn="just">
              <a:spcBef>
                <a:spcPts val="0"/>
              </a:spcBef>
              <a:spcAft>
                <a:spcPts val="0"/>
              </a:spcAft>
              <a:buNone/>
            </a:pPr>
            <a:r>
              <a:rPr lang="ru-RU" dirty="0" smtClean="0">
                <a:latin typeface="Times New Roman" pitchFamily="18" charset="0"/>
                <a:cs typeface="Times New Roman" pitchFamily="18" charset="0"/>
              </a:rPr>
              <a:t>Жизнестойкость </a:t>
            </a:r>
            <a:r>
              <a:rPr lang="ru-RU" dirty="0" smtClean="0">
                <a:latin typeface="Times New Roman" pitchFamily="18" charset="0"/>
                <a:cs typeface="Times New Roman" pitchFamily="18" charset="0"/>
              </a:rPr>
              <a:t>человека включает три основы: вовлеченность, контроль, принятие риска. Чем более выражены эти компоненты, тем меньше мы воспринимаем стресс. Человек перестает считать стрессовые ситуации значимыми, поэтому снижается напряжение.</a:t>
            </a:r>
          </a:p>
          <a:p>
            <a:pPr marL="0" indent="457200" algn="just">
              <a:lnSpc>
                <a:spcPct val="120000"/>
              </a:lnSpc>
              <a:spcBef>
                <a:spcPts val="0"/>
              </a:spcBef>
              <a:spcAft>
                <a:spcPts val="0"/>
              </a:spcAft>
              <a:buNone/>
            </a:pPr>
            <a:endParaRPr lang="ru-RU" sz="26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366</TotalTime>
  <Words>1227</Words>
  <Application>Microsoft Office PowerPoint</Application>
  <PresentationFormat>Экран (4:3)</PresentationFormat>
  <Paragraphs>208</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Воздушный поток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Ольга</dc:creator>
  <cp:lastModifiedBy>Пользователь</cp:lastModifiedBy>
  <cp:revision>100</cp:revision>
  <dcterms:created xsi:type="dcterms:W3CDTF">2013-01-24T08:02:34Z</dcterms:created>
  <dcterms:modified xsi:type="dcterms:W3CDTF">2016-11-11T11:00:19Z</dcterms:modified>
</cp:coreProperties>
</file>