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64" r:id="rId3"/>
    <p:sldId id="265" r:id="rId4"/>
    <p:sldId id="260" r:id="rId5"/>
    <p:sldId id="263" r:id="rId6"/>
    <p:sldId id="261" r:id="rId7"/>
    <p:sldId id="262" r:id="rId8"/>
    <p:sldId id="266" r:id="rId9"/>
    <p:sldId id="288" r:id="rId10"/>
    <p:sldId id="268" r:id="rId11"/>
    <p:sldId id="273" r:id="rId12"/>
    <p:sldId id="274" r:id="rId13"/>
    <p:sldId id="275" r:id="rId14"/>
    <p:sldId id="276" r:id="rId15"/>
    <p:sldId id="277" r:id="rId16"/>
    <p:sldId id="278" r:id="rId17"/>
    <p:sldId id="284" r:id="rId18"/>
    <p:sldId id="279" r:id="rId19"/>
    <p:sldId id="287" r:id="rId20"/>
    <p:sldId id="285" r:id="rId21"/>
    <p:sldId id="286" r:id="rId22"/>
    <p:sldId id="269" r:id="rId23"/>
    <p:sldId id="270" r:id="rId24"/>
    <p:sldId id="271" r:id="rId25"/>
    <p:sldId id="272" r:id="rId26"/>
    <p:sldId id="281" r:id="rId27"/>
    <p:sldId id="282" r:id="rId28"/>
    <p:sldId id="280" r:id="rId29"/>
    <p:sldId id="283" r:id="rId30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5042" autoAdjust="0"/>
    <p:restoredTop sz="94571" autoAdjust="0"/>
  </p:normalViewPr>
  <p:slideViewPr>
    <p:cSldViewPr>
      <p:cViewPr varScale="1">
        <p:scale>
          <a:sx n="68" d="100"/>
          <a:sy n="68" d="100"/>
        </p:scale>
        <p:origin x="-121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3" d="100"/>
        <a:sy n="4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5498D-C8B2-4613-B3AC-553F0DC8D255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9E4CF-02A2-407D-A298-3CEEE6945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871D7-E22B-4CE2-A9A0-8ECB508F5F04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D0A7C-24C5-441A-9778-EA68378A5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D0A7C-24C5-441A-9778-EA68378A5D32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00197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Муниципальное бюджетное общеобразовательное учреждение  «Гимназия №42»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3000372"/>
            <a:ext cx="6400800" cy="3352808"/>
          </a:xfrm>
        </p:spPr>
        <p:txBody>
          <a:bodyPr>
            <a:normAutofit fontScale="85000" lnSpcReduction="20000"/>
          </a:bodyPr>
          <a:lstStyle/>
          <a:p>
            <a:r>
              <a:rPr lang="ru-RU" sz="6000" b="1" dirty="0" smtClean="0">
                <a:solidFill>
                  <a:schemeClr val="tx1"/>
                </a:solidFill>
              </a:rPr>
              <a:t>Что родителям нужно</a:t>
            </a:r>
          </a:p>
          <a:p>
            <a:r>
              <a:rPr lang="ru-RU" sz="6000" b="1" dirty="0" smtClean="0">
                <a:solidFill>
                  <a:schemeClr val="tx1"/>
                </a:solidFill>
              </a:rPr>
              <a:t> знать о ЕГЭ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Барнаул, 2013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Выполненная экзаменационная работа оценивается в первичных баллах.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 первичных баллов за выполнение каждого задания можно узнать в спецификации КИМ по предмету.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Первичные баллы переводятся в тестовые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которые и устанавливают итоговый результат ЕГЭ по 100-бальной шкале.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Ознакомление участников ЕГЭ с полученными ими результатами ЕГЭ по общеобразовательному предмету осуществляется не позднее 3-х рабочих дней со дня их утверждения ГЭК.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Результаты ЕГЭ каждого участника заносятся в федеральную информационную систему.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algn="ctr"/>
            <a:r>
              <a:rPr lang="ru-RU" i="1" dirty="0" smtClean="0">
                <a:effectLst/>
              </a:rPr>
              <a:t>Результаты ЕГЭ</a:t>
            </a:r>
            <a:endParaRPr lang="ru-RU" i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Если выпускник текущего года получает результаты ниже минимального количества баллов и по русскому языку и по математике, он сможет пересдать ЕГЭ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только в следующем году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Таким образом, выпускник не получит в текущем году свидетельства о результатах ЕГЭ, вместо аттестата ему должна быть выдана справка об обучении в школе.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Неудовлетворительный результат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649993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Если выпускник текущего года получает результат ниже минимального количества баллов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 одному из обязательных предметов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(русский язык или математика), то он может пересдать этот экзамен в этом году в резервные дни.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07051"/>
          </a:xfrm>
        </p:spPr>
        <p:txBody>
          <a:bodyPr/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Участники ЕГЭ,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 явившиеся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экзамен без уважительной причины;</a:t>
            </a: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Участники ЕГЭ, результаты которых были отменены ГЭК в связи с выявлением фактов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нарушения участником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ЕГЭ установленного порядка проведения ЕГЭ.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effectLst/>
                <a:latin typeface="Times New Roman" pitchFamily="18" charset="0"/>
                <a:cs typeface="Times New Roman" pitchFamily="18" charset="0"/>
              </a:rPr>
              <a:t>До повторной сдачи ЕГЭ в текущем году </a:t>
            </a:r>
            <a:r>
              <a:rPr lang="ru-RU" i="1" u="sng" dirty="0" smtClean="0">
                <a:effectLst/>
                <a:latin typeface="Times New Roman" pitchFamily="18" charset="0"/>
                <a:cs typeface="Times New Roman" pitchFamily="18" charset="0"/>
              </a:rPr>
              <a:t>не допускаются</a:t>
            </a:r>
            <a:endParaRPr lang="ru-RU" i="1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Участники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ЕГЭ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получают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пропуск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    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пропуске на ЕГЭ указывается: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Предметы ЕГЭ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Адреса пунктов проведения экзамена (далее – ППЭ)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Даты и время начала экзаменов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Коды образовательного учреждения и ППЭ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Правила и процедура проведения ЕГЭ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ППЭ  нужно приходить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паспортом и пропуском.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ППЭ выпускников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сопровождают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уполномоченные представители от образовательного учреждения, в котором они обучаются.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Сбор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участников экзамена происходит в образовательном учреждении, в котором они обучаются.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 отсутствии документа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удостоверяющего личность, выпускника допускают в ППЭ по протоколу идентификации личности.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ЕГЭ проводится в специальных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пунктах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проведения экзамена (ППЭ)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ЕГЭ начинается в 10:00 по местному времени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Время начала и окончания экзамена фиксируется на доске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Разрешается пользоваться на ЕГЭ: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по математике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линейкой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по физике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линейкой и непрограммируемым калькулятором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по химии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непрограммируемым калькулятором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по географии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линейкой, непрограммируемым калькулятором, транспортиром</a:t>
            </a:r>
          </a:p>
          <a:p>
            <a:pPr marL="624078" indent="-514350">
              <a:buFont typeface="Wingdings" pitchFamily="2" charset="2"/>
              <a:buChar char="ü"/>
            </a:pPr>
            <a:endParaRPr lang="ru-RU" dirty="0" smtClean="0"/>
          </a:p>
          <a:p>
            <a:pPr marL="624078" indent="-514350"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Участники ЕГЭ в день проведения ЕГЭ: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-прибывают в гимназию;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-вместе с представителем ОУ прибывают в ППЭ;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-сдают мобильные телефоны уполномоченному представителю ОУ или организатору ППЭ на входе;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-оставляют лишние вещи в аудитории на столе для личных вещей;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-проходят в аудиторию, предъявив документ, взяв с собой только паспорт, ручку и разрешенное для использования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доп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оборудование;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-занимают в экзаменационной аудитории место, указанное организатором в аудитории.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Действия участников ЕГЭ во время проведения экзаменов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Мобильные телефоны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или иные средства связи, любые электронно-вычислительные устройства и справочные материалы и устройства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Также запрещаются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разговоры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вставания с места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пересаживания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обмен любыми материалами и предметами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хождение по ППЭ во время экзамена без сопровождения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u="sng" dirty="0" smtClean="0">
                <a:latin typeface="Times New Roman" pitchFamily="18" charset="0"/>
                <a:cs typeface="Times New Roman" pitchFamily="18" charset="0"/>
              </a:rPr>
              <a:t>ЗАПРЕЩЕНО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использовать на экзамене: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При установлении случаев наличия и (или) использования мобильных телефонов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иных средств связи, электронно-вычислительной техники во время проведения ЕГЭ участниками ЕГЭ, 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уполномоченные представители ГЭК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удаляют их из ППЭ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и составляют акт об удалении.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Организаторы, общественные наблюдатели и иные лица, присутствующие в ППЭ, также не могут пользоваться указанными средствами связи и электронно-вычислительной техникой.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Единый государственный экзамен (ЕГЭ) – это основная форма государственной (итоговой) аттестации выпускников школ Российской Федерации.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делать записи в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КИМах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при нехватке места для записи в черновике получить у организатора в аудитории еще листы черновиков;</a:t>
            </a: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при нехватке места для записи ответов на задания части С в бланке №2 получить у организатора в аудитории дополнительный бланк ответов №2. Записи на дополнительном бланке ответов №2 будут проверяться только в том случае, если основной бланк ответов № 2 заполнен. По завершении заполнения очередного дополнительного бланка ответов №2 можно получить следующий.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Во время экзамена разрешается: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/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участник ЕГЭ сдает организатору в аудитории экзаменационные материалы.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участник ЕГЭ по состоянию здоровья не может завершить выполнение экзаменационной работы, он может досрочно удалиться с экзамена.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участник ЕГЭ нарушит установленные правила поведения на ЕГЭ, его удаляют с экзамена.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этих случаях руководитель ППЭ оформляет акт, который передает на рассмотрение в ГЭК.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По окончании экзамена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свидетельство о результатах ЕГЭ выставляются  результаты ЕГЭ по тем общеобразовательным предметам, по которым участник ЕГЭ набрал количество баллов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 ниже минимального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Срок действия свидетельства о результатах ЕГЭ истекает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31 декабря года, следующего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годом его получения.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Лица, сдавшие ЕГЭ и призванные в том же году в Вооруженные Силы РФ, имеют право использовать результаты ЕГЭ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течение года с момента увольнения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военной службы.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Свидетельство о </a:t>
            </a:r>
            <a:r>
              <a:rPr lang="ru-RU" i="1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результатах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ЕГЭ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>
            <a:normAutofit/>
          </a:bodyPr>
          <a:lstStyle/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Апелляция – это письменное заявление участника ЕГЭ либо о нарушении установленного порядка проведения ЕГЭ, либо о несогласии с результатами ЕГЭ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/>
          <a:lstStyle/>
          <a:p>
            <a:pPr algn="ctr"/>
            <a:r>
              <a:rPr lang="ru-RU" i="1" dirty="0" smtClean="0">
                <a:effectLst/>
                <a:latin typeface="Times New Roman" pitchFamily="18" charset="0"/>
                <a:cs typeface="Times New Roman" pitchFamily="18" charset="0"/>
              </a:rPr>
              <a:t>Апелляция.</a:t>
            </a:r>
            <a:endParaRPr lang="ru-RU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/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Апелляция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 нарушении установленного порядка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проведения ЕГЭ подается в день экзамена после сдачи бланков ЕГЭ не выходя из ППЭ (результаты ЕГЭ аннулируются)</a:t>
            </a:r>
          </a:p>
          <a:p>
            <a:pPr algn="just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Апелляция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 несогласии с результатами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ЕГЭ подается в течении 2 рабочих дней после официального объявления индивидуальных результатов экзамена и ознакомления с ними участника ЕГЭ.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 результатам рассмотрения апелляции количество выставленных баллов может быть изменено как в сторону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увеличения, так и в сторону уменьшения.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Экзаменационная работа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перепроверяется полностью,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 не отдельная ее часть.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Черновики, использованные на экзамене, в качестве материалов апелляции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 рассматриваются.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Результаты рассмотрения апелляции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071563"/>
          <a:ext cx="8186766" cy="4949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4071966"/>
                <a:gridCol w="297179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ППЭ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27 мая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СОШ №103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30 мая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СОШ №103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8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«Гимназия №22»</a:t>
                      </a:r>
                      <a:endParaRPr lang="ru-RU" sz="18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8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СОШ №68</a:t>
                      </a:r>
                      <a:endParaRPr lang="ru-RU" sz="18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95250" marR="95250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июня</a:t>
                      </a:r>
                      <a:endParaRPr lang="ru-RU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0" marR="0" marT="0" marB="95250" anchor="ctr"/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Математика </a:t>
                      </a:r>
                      <a:endParaRPr lang="ru-RU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0" marR="0" marT="0" marB="95250" anchor="ctr"/>
                </a:tc>
                <a:tc>
                  <a:txBody>
                    <a:bodyPr/>
                    <a:lstStyle/>
                    <a:p>
                      <a:pPr marL="95250" marR="95250" algn="l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1000"/>
                        </a:spcAft>
                      </a:pPr>
                      <a:r>
                        <a:rPr lang="ru-RU" sz="1800" b="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МБОУ  СОШ №103</a:t>
                      </a:r>
                      <a:endParaRPr lang="ru-RU" sz="1800" b="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95250" marR="95250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июня</a:t>
                      </a:r>
                      <a:endParaRPr lang="ru-RU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0" marR="0" marT="0" marB="95250" anchor="ctr"/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Английский язык</a:t>
                      </a:r>
                      <a:endParaRPr lang="ru-RU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0" marR="0" marT="0" marB="95250" anchor="ctr"/>
                </a:tc>
                <a:tc>
                  <a:txBody>
                    <a:bodyPr/>
                    <a:lstStyle/>
                    <a:p>
                      <a:pPr marL="95250" marR="95250" algn="l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1000"/>
                        </a:spcAft>
                      </a:pPr>
                      <a:r>
                        <a:rPr lang="ru-RU" sz="1800" b="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МБОУ «Лицей №130 «РАЭПШ»»</a:t>
                      </a:r>
                      <a:endParaRPr lang="ru-RU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95250" marR="95250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1000"/>
                        </a:spcAft>
                      </a:pPr>
                      <a:endParaRPr lang="ru-RU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0" marR="0" marT="0" marB="95250" anchor="ctr"/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Физика </a:t>
                      </a:r>
                      <a:endParaRPr lang="ru-RU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0" marR="0" marT="0" marB="95250" anchor="ctr"/>
                </a:tc>
                <a:tc>
                  <a:txBody>
                    <a:bodyPr/>
                    <a:lstStyle/>
                    <a:p>
                      <a:pPr marL="95250" marR="95250" algn="l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1000"/>
                        </a:spcAft>
                      </a:pPr>
                      <a:r>
                        <a:rPr lang="ru-RU" sz="1800" b="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МБОУ  СОШ №103</a:t>
                      </a:r>
                      <a:endParaRPr lang="ru-RU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95250" marR="95250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июня</a:t>
                      </a:r>
                      <a:endParaRPr lang="ru-RU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0" marR="0" marT="0" marB="95250" anchor="ctr"/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Обществознание </a:t>
                      </a:r>
                      <a:endParaRPr lang="ru-RU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0" marR="0" marT="0" marB="95250" anchor="ctr"/>
                </a:tc>
                <a:tc>
                  <a:txBody>
                    <a:bodyPr/>
                    <a:lstStyle/>
                    <a:p>
                      <a:pPr marL="95250" marR="95250" algn="l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1000"/>
                        </a:spcAft>
                      </a:pPr>
                      <a:r>
                        <a:rPr lang="ru-RU" sz="1800" b="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МБОУ  СОШ №103</a:t>
                      </a:r>
                      <a:endParaRPr lang="ru-RU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95250" marR="95250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1000"/>
                        </a:spcAft>
                      </a:pPr>
                      <a:endParaRPr lang="ru-RU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0" marR="0" marT="0" marB="95250" anchor="ctr"/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Химия </a:t>
                      </a:r>
                      <a:endParaRPr lang="ru-RU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0" marR="0" marT="0" marB="95250" anchor="ctr"/>
                </a:tc>
                <a:tc>
                  <a:txBody>
                    <a:bodyPr/>
                    <a:lstStyle/>
                    <a:p>
                      <a:pPr marL="95250" marR="95250" algn="l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1000"/>
                        </a:spcAft>
                      </a:pPr>
                      <a:r>
                        <a:rPr lang="ru-RU" sz="1800" b="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МБОУ «Гимназия №27»</a:t>
                      </a:r>
                      <a:endParaRPr lang="ru-RU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95250" marR="95250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июня</a:t>
                      </a:r>
                      <a:endParaRPr lang="ru-RU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0" marR="0" marT="0" marB="95250" anchor="ctr"/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География </a:t>
                      </a:r>
                      <a:endParaRPr lang="ru-RU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0" marR="0" marT="0" marB="95250" anchor="ctr"/>
                </a:tc>
                <a:tc>
                  <a:txBody>
                    <a:bodyPr/>
                    <a:lstStyle/>
                    <a:p>
                      <a:pPr marL="95250" marR="95250" algn="l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1000"/>
                        </a:spcAft>
                      </a:pPr>
                      <a:r>
                        <a:rPr lang="ru-RU" sz="1800" b="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МБОУ «Гимназия №27»</a:t>
                      </a:r>
                      <a:endParaRPr lang="ru-RU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95250" marR="95250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1000"/>
                        </a:spcAft>
                      </a:pPr>
                      <a:endParaRPr lang="ru-RU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0" marR="0" marT="0" marB="95250" anchor="ctr"/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Литература </a:t>
                      </a:r>
                      <a:endParaRPr lang="ru-RU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0" marR="0" marT="0" marB="95250" anchor="ctr"/>
                </a:tc>
                <a:tc>
                  <a:txBody>
                    <a:bodyPr/>
                    <a:lstStyle/>
                    <a:p>
                      <a:pPr marL="95250" marR="95250" algn="l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1000"/>
                        </a:spcAft>
                      </a:pPr>
                      <a:r>
                        <a:rPr lang="ru-RU" sz="1800" b="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МБОУ «Гимназия №27»</a:t>
                      </a:r>
                      <a:endParaRPr lang="ru-RU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Расписание экзаменов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507249"/>
          </a:xfrm>
        </p:spPr>
        <p:txBody>
          <a:bodyPr>
            <a:normAutofit fontScale="92500" lnSpcReduction="20000"/>
          </a:bodyPr>
          <a:lstStyle/>
          <a:p>
            <a:pPr font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15 июня</a:t>
            </a:r>
          </a:p>
          <a:p>
            <a:pPr font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Резерв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  Информатика и ИКТ,  Биология,  История,  Физика,  Английский язык</a:t>
            </a:r>
          </a:p>
          <a:p>
            <a:pPr fontAlgn="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font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17 июня</a:t>
            </a:r>
          </a:p>
          <a:p>
            <a:pPr font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Резерв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 Обществознание,  География,  Литература,  Химия</a:t>
            </a:r>
          </a:p>
          <a:p>
            <a:pPr fontAlgn="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font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18 июня</a:t>
            </a:r>
          </a:p>
          <a:p>
            <a:pPr font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Резерв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  Русский язык</a:t>
            </a:r>
          </a:p>
          <a:p>
            <a:pPr fontAlgn="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font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19 июня</a:t>
            </a:r>
          </a:p>
          <a:p>
            <a:pPr font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Резерв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-  Математика </a:t>
            </a:r>
          </a:p>
          <a:p>
            <a:pPr fontAlgn="t"/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олезные ресурсы: Официальный сайт ЕГЭ http://www.ege.edu.ru http://fipi.ru minobr.government-nnov.ru obrnadzor.gov.ru www.rustest.ru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ok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57166"/>
            <a:ext cx="6000792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071546"/>
            <a:ext cx="8572560" cy="5500726"/>
          </a:xfrm>
        </p:spPr>
        <p:txBody>
          <a:bodyPr>
            <a:norm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ЕГЭ проводится во всех субъектах Российской Федерации.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Результаты ЕГЭ – результат вступительных испытаний в ВУЗ.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ЕГЭ организуется и проводится Федеральной службой по надзору в сфере образования и науки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Рособрнадзор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 совместно с органами исполнительной власти субъектов Российской Федерации, осуществляющими управление в сфере образования.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Организационным и технологическим обеспечением проведения ЕГЭ на Федеральном уровне занимается ФЦТ, разработкой и экспертизой КИМ – ФИПИ.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Основные сведения о ЕГЭ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357850"/>
          </a:xfrm>
        </p:spPr>
        <p:txBody>
          <a:bodyPr>
            <a:normAutofit/>
          </a:bodyPr>
          <a:lstStyle/>
          <a:p>
            <a:r>
              <a:rPr lang="ru-RU" dirty="0" smtClean="0"/>
              <a:t>Единые </a:t>
            </a:r>
            <a:r>
              <a:rPr lang="ru-RU" b="1" dirty="0" smtClean="0"/>
              <a:t>правила проведения</a:t>
            </a:r>
            <a:endParaRPr lang="ru-RU" dirty="0" smtClean="0"/>
          </a:p>
          <a:p>
            <a:r>
              <a:rPr lang="ru-RU" dirty="0" smtClean="0"/>
              <a:t>Единое </a:t>
            </a:r>
            <a:r>
              <a:rPr lang="ru-RU" b="1" dirty="0" smtClean="0"/>
              <a:t>расписание</a:t>
            </a:r>
            <a:endParaRPr lang="ru-RU" dirty="0" smtClean="0"/>
          </a:p>
          <a:p>
            <a:r>
              <a:rPr lang="ru-RU" dirty="0" smtClean="0"/>
              <a:t>Использование заданий стандартизированной формы - </a:t>
            </a:r>
            <a:r>
              <a:rPr lang="ru-RU" b="1" dirty="0" smtClean="0"/>
              <a:t>КИМ</a:t>
            </a:r>
            <a:endParaRPr lang="ru-RU" dirty="0" smtClean="0"/>
          </a:p>
          <a:p>
            <a:r>
              <a:rPr lang="ru-RU" dirty="0" smtClean="0"/>
              <a:t>Использование специальных </a:t>
            </a:r>
            <a:r>
              <a:rPr lang="ru-RU" b="1" dirty="0" smtClean="0"/>
              <a:t>бланков</a:t>
            </a:r>
            <a:r>
              <a:rPr lang="ru-RU" dirty="0" smtClean="0"/>
              <a:t> для оформления ответов на задания</a:t>
            </a:r>
          </a:p>
          <a:p>
            <a:r>
              <a:rPr lang="ru-RU" dirty="0" smtClean="0"/>
              <a:t>Проведение письменно на русском языке (за исключением ЕГЭ по иностранным языкам)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pPr algn="ctr"/>
            <a:r>
              <a:rPr lang="ru-RU" i="1" dirty="0" smtClean="0"/>
              <a:t>Особенности ЕГЭ</a:t>
            </a:r>
            <a:endParaRPr lang="ru-RU" i="1" dirty="0"/>
          </a:p>
        </p:txBody>
      </p:sp>
      <p:pic>
        <p:nvPicPr>
          <p:cNvPr id="4" name="Рисунок 3" descr="http://school2.gor.kubannet.ru/ege_20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5143488"/>
            <a:ext cx="507206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500306"/>
            <a:ext cx="8572560" cy="400052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обучающиеся,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освоившие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основные общеобразовательные программы среднего (полного) общего образования 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допущенные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 установленном порядке к государственной (итоговой) аттестации (выпускники текущего года)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       Участники ЕГЭ - </a:t>
            </a:r>
            <a:endParaRPr lang="ru-RU" i="1" dirty="0"/>
          </a:p>
        </p:txBody>
      </p:sp>
      <p:pic>
        <p:nvPicPr>
          <p:cNvPr id="4" name="Рисунок 3" descr="http://school2.gor.kubannet.ru/ege_20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21812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4353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r>
              <a:rPr lang="ru-RU" sz="3600" b="1" dirty="0" smtClean="0"/>
              <a:t>Заявление на участие в ЕГЭ </a:t>
            </a:r>
          </a:p>
          <a:p>
            <a:pPr algn="ctr">
              <a:buNone/>
            </a:pPr>
            <a:r>
              <a:rPr lang="ru-RU" sz="3600" dirty="0" smtClean="0"/>
              <a:t>с указанием предметов, которые выпускник собирается сдавать, необходимо подать</a:t>
            </a:r>
          </a:p>
          <a:p>
            <a:pPr algn="ctr">
              <a:buNone/>
            </a:pPr>
            <a:r>
              <a:rPr lang="ru-RU" sz="3600" b="1" dirty="0" smtClean="0"/>
              <a:t> не позднее 1 марта.</a:t>
            </a:r>
            <a:endParaRPr lang="ru-RU" sz="3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1142984"/>
            <a:ext cx="4614866" cy="521497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Русский язык</a:t>
            </a:r>
          </a:p>
          <a:p>
            <a:r>
              <a:rPr lang="ru-RU" dirty="0" smtClean="0"/>
              <a:t>Математика</a:t>
            </a:r>
          </a:p>
          <a:p>
            <a:r>
              <a:rPr lang="ru-RU" dirty="0" smtClean="0"/>
              <a:t>Физика</a:t>
            </a:r>
          </a:p>
          <a:p>
            <a:r>
              <a:rPr lang="ru-RU" dirty="0" smtClean="0"/>
              <a:t>Химия</a:t>
            </a:r>
          </a:p>
          <a:p>
            <a:r>
              <a:rPr lang="ru-RU" dirty="0" smtClean="0"/>
              <a:t>Биология</a:t>
            </a:r>
          </a:p>
          <a:p>
            <a:r>
              <a:rPr lang="ru-RU" dirty="0" smtClean="0"/>
              <a:t>География</a:t>
            </a:r>
          </a:p>
          <a:p>
            <a:r>
              <a:rPr lang="ru-RU" dirty="0" smtClean="0"/>
              <a:t>История</a:t>
            </a:r>
          </a:p>
          <a:p>
            <a:r>
              <a:rPr lang="ru-RU" dirty="0" smtClean="0"/>
              <a:t>Информатика и ИКТ</a:t>
            </a:r>
          </a:p>
          <a:p>
            <a:r>
              <a:rPr lang="ru-RU" dirty="0" smtClean="0"/>
              <a:t>Английский язык</a:t>
            </a:r>
          </a:p>
          <a:p>
            <a:r>
              <a:rPr lang="ru-RU" dirty="0" smtClean="0"/>
              <a:t>Немецкий язык</a:t>
            </a:r>
          </a:p>
          <a:p>
            <a:r>
              <a:rPr lang="ru-RU" dirty="0" smtClean="0"/>
              <a:t>Французский язык</a:t>
            </a:r>
          </a:p>
          <a:p>
            <a:r>
              <a:rPr lang="ru-RU" dirty="0" smtClean="0"/>
              <a:t>Литература</a:t>
            </a:r>
          </a:p>
          <a:p>
            <a:r>
              <a:rPr lang="ru-RU" dirty="0" smtClean="0"/>
              <a:t>Обществознание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Предметы ЕГЭ</a:t>
            </a:r>
            <a:endParaRPr lang="ru-RU" i="1" dirty="0"/>
          </a:p>
        </p:txBody>
      </p:sp>
      <p:pic>
        <p:nvPicPr>
          <p:cNvPr id="1027" name="Picture 3" descr="C:\Users\Исаева\Downloads\MP9004088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857364"/>
            <a:ext cx="3214710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07183"/>
          </a:xfrm>
        </p:spPr>
        <p:txBody>
          <a:bodyPr>
            <a:normAutofit/>
          </a:bodyPr>
          <a:lstStyle/>
          <a:p>
            <a:r>
              <a:rPr lang="ru-RU" dirty="0" smtClean="0"/>
              <a:t>Для получения аттестата выпускники текущего года сдают </a:t>
            </a:r>
            <a:r>
              <a:rPr lang="ru-RU" b="1" dirty="0" smtClean="0"/>
              <a:t>обязательные предметы</a:t>
            </a:r>
            <a:r>
              <a:rPr lang="ru-RU" dirty="0" smtClean="0"/>
              <a:t> – русский язык и математику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         По другим общеобразовательным предметам установлена добровольность участия в ЕГЭ в зависимости от намерений участника ЕГЭ получить высшее или среднее профессиональное образование.</a:t>
            </a:r>
          </a:p>
          <a:p>
            <a:r>
              <a:rPr lang="ru-RU" dirty="0" smtClean="0"/>
              <a:t>         Сдать можно </a:t>
            </a:r>
            <a:r>
              <a:rPr lang="ru-RU" b="1" dirty="0" smtClean="0"/>
              <a:t>любое количество </a:t>
            </a:r>
            <a:r>
              <a:rPr lang="ru-RU" dirty="0" smtClean="0"/>
              <a:t>экзаменов по вышеуказанным предметам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00045"/>
          <a:ext cx="8540750" cy="6357953"/>
        </p:xfrm>
        <a:graphic>
          <a:graphicData uri="http://schemas.openxmlformats.org/drawingml/2006/table">
            <a:tbl>
              <a:tblPr/>
              <a:tblGrid>
                <a:gridCol w="2087562"/>
                <a:gridCol w="1152525"/>
                <a:gridCol w="2808288"/>
                <a:gridCol w="2492375"/>
              </a:tblGrid>
              <a:tr h="586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мин. балл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 экзамена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изменения в КИМ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увеличено на 30 мин. (210 мин)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незначительные изменения в структуре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уменьшено на 5 мин. (235 мин)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9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уменьшено на 5 мин. (235 мин)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9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180 минут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уменьшено на 5 мин. (235 мин)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незначительные изменения в структуре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9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180 минут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8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210 минут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содержательные изменения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180 минут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незначительные изменения в структуре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210 минут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незначительные изменения в структуре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уменьшено на 5 мин. (235 мин)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незначительные изменения в структуре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Иностранные языки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180 минут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TS101994842</Template>
  <TotalTime>475</TotalTime>
  <Words>1255</Words>
  <PresentationFormat>Экран (4:3)</PresentationFormat>
  <Paragraphs>205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Открытая</vt:lpstr>
      <vt:lpstr>Муниципальное бюджетное общеобразовательное учреждение  «Гимназия №42»</vt:lpstr>
      <vt:lpstr>Слайд 2</vt:lpstr>
      <vt:lpstr>Основные сведения о ЕГЭ</vt:lpstr>
      <vt:lpstr>Особенности ЕГЭ</vt:lpstr>
      <vt:lpstr>       Участники ЕГЭ - </vt:lpstr>
      <vt:lpstr>Слайд 6</vt:lpstr>
      <vt:lpstr>Предметы ЕГЭ</vt:lpstr>
      <vt:lpstr>Слайд 8</vt:lpstr>
      <vt:lpstr>Слайд 9</vt:lpstr>
      <vt:lpstr>Результаты ЕГЭ</vt:lpstr>
      <vt:lpstr>Неудовлетворительный результат</vt:lpstr>
      <vt:lpstr>Слайд 12</vt:lpstr>
      <vt:lpstr>До повторной сдачи ЕГЭ в текущем году не допускаются</vt:lpstr>
      <vt:lpstr>Правила и процедура проведения ЕГЭ</vt:lpstr>
      <vt:lpstr>ЕГЭ проводится в специальных пунктах проведения экзамена (ППЭ)</vt:lpstr>
      <vt:lpstr>Слайд 16</vt:lpstr>
      <vt:lpstr>Действия участников ЕГЭ во время проведения экзаменов</vt:lpstr>
      <vt:lpstr>ЗАПРЕЩЕНО использовать на экзамене:</vt:lpstr>
      <vt:lpstr>Слайд 19</vt:lpstr>
      <vt:lpstr>Во время экзамена разрешается:</vt:lpstr>
      <vt:lpstr>По окончании экзамена</vt:lpstr>
      <vt:lpstr>Свидетельство о результатах ЕГЭ</vt:lpstr>
      <vt:lpstr>Апелляция.</vt:lpstr>
      <vt:lpstr>Слайд 24</vt:lpstr>
      <vt:lpstr>Результаты рассмотрения апелляции</vt:lpstr>
      <vt:lpstr>Расписание экзаменов 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 «Гимназия №42»</dc:title>
  <dc:creator>Исаева</dc:creator>
  <cp:lastModifiedBy>Исаева</cp:lastModifiedBy>
  <cp:revision>78</cp:revision>
  <dcterms:created xsi:type="dcterms:W3CDTF">2013-04-17T01:18:06Z</dcterms:created>
  <dcterms:modified xsi:type="dcterms:W3CDTF">2013-04-17T10:04:50Z</dcterms:modified>
</cp:coreProperties>
</file>